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Lst>
  <p:notesMasterIdLst>
    <p:notesMasterId r:id="rId15"/>
  </p:notesMasterIdLst>
  <p:sldIdLst>
    <p:sldId id="256" r:id="rId2"/>
    <p:sldId id="260" r:id="rId3"/>
    <p:sldId id="343" r:id="rId4"/>
    <p:sldId id="347" r:id="rId5"/>
    <p:sldId id="348" r:id="rId6"/>
    <p:sldId id="350" r:id="rId7"/>
    <p:sldId id="351" r:id="rId8"/>
    <p:sldId id="352" r:id="rId9"/>
    <p:sldId id="353" r:id="rId10"/>
    <p:sldId id="356" r:id="rId11"/>
    <p:sldId id="346" r:id="rId12"/>
    <p:sldId id="354" r:id="rId13"/>
    <p:sldId id="355"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6C33B9E-3BC6-4BF9-8E68-33A57EAFB321}">
  <a:tblStyle styleId="{F6C33B9E-3BC6-4BF9-8E68-33A57EAFB3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9" autoAdjust="0"/>
    <p:restoredTop sz="94660"/>
  </p:normalViewPr>
  <p:slideViewPr>
    <p:cSldViewPr snapToGrid="0">
      <p:cViewPr>
        <p:scale>
          <a:sx n="105" d="100"/>
          <a:sy n="105" d="100"/>
        </p:scale>
        <p:origin x="80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gif>
</file>

<file path=ppt/media/image2.gif>
</file>

<file path=ppt/media/image3.gif>
</file>

<file path=ppt/media/image4.gif>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d96099667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d96099667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p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7" name="Google Shape;67;p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ext 2">
  <p:cSld name="CUSTOM_3_1_1_1">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1" name="Google Shape;241;p26"/>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242" name="Google Shape;242;p26"/>
          <p:cNvGrpSpPr/>
          <p:nvPr/>
        </p:nvGrpSpPr>
        <p:grpSpPr>
          <a:xfrm>
            <a:off x="-25" y="0"/>
            <a:ext cx="9144020" cy="342900"/>
            <a:chOff x="-25" y="0"/>
            <a:chExt cx="9144020" cy="342900"/>
          </a:xfrm>
        </p:grpSpPr>
        <p:sp>
          <p:nvSpPr>
            <p:cNvPr id="243" name="Google Shape;243;p2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6"/>
            <p:cNvGrpSpPr/>
            <p:nvPr/>
          </p:nvGrpSpPr>
          <p:grpSpPr>
            <a:xfrm>
              <a:off x="215975" y="111150"/>
              <a:ext cx="642950" cy="120600"/>
              <a:chOff x="215975" y="152625"/>
              <a:chExt cx="642950" cy="120600"/>
            </a:xfrm>
          </p:grpSpPr>
          <p:sp>
            <p:nvSpPr>
              <p:cNvPr id="245" name="Google Shape;245;p26"/>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 name="Google Shape;248;p26"/>
          <p:cNvGrpSpPr/>
          <p:nvPr/>
        </p:nvGrpSpPr>
        <p:grpSpPr>
          <a:xfrm>
            <a:off x="66650" y="204750"/>
            <a:ext cx="9077378" cy="4938900"/>
            <a:chOff x="104750" y="204750"/>
            <a:chExt cx="9077378" cy="4938900"/>
          </a:xfrm>
        </p:grpSpPr>
        <p:grpSp>
          <p:nvGrpSpPr>
            <p:cNvPr id="249" name="Google Shape;249;p26"/>
            <p:cNvGrpSpPr/>
            <p:nvPr/>
          </p:nvGrpSpPr>
          <p:grpSpPr>
            <a:xfrm>
              <a:off x="104750" y="206700"/>
              <a:ext cx="9077378" cy="342900"/>
              <a:chOff x="-25" y="0"/>
              <a:chExt cx="9182983" cy="342900"/>
            </a:xfrm>
          </p:grpSpPr>
          <p:sp>
            <p:nvSpPr>
              <p:cNvPr id="250" name="Google Shape;250;p26"/>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6"/>
              <p:cNvGrpSpPr/>
              <p:nvPr/>
            </p:nvGrpSpPr>
            <p:grpSpPr>
              <a:xfrm>
                <a:off x="215975" y="111150"/>
                <a:ext cx="642950" cy="120600"/>
                <a:chOff x="215975" y="152625"/>
                <a:chExt cx="642950" cy="120600"/>
              </a:xfrm>
            </p:grpSpPr>
            <p:sp>
              <p:nvSpPr>
                <p:cNvPr id="252" name="Google Shape;252;p2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55" name="Google Shape;255;p26"/>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2" name="Google Shape;302;p30"/>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0" name="Google Shape;310;p30"/>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72" r:id="rId3"/>
    <p:sldLayoutId id="2147483676" r:id="rId4"/>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pSp>
        <p:nvGrpSpPr>
          <p:cNvPr id="325" name="Google Shape;325;p36"/>
          <p:cNvGrpSpPr/>
          <p:nvPr/>
        </p:nvGrpSpPr>
        <p:grpSpPr>
          <a:xfrm>
            <a:off x="4714028" y="517840"/>
            <a:ext cx="4509041" cy="3554532"/>
            <a:chOff x="4398025" y="622868"/>
            <a:chExt cx="4671130" cy="3682308"/>
          </a:xfrm>
        </p:grpSpPr>
        <p:sp>
          <p:nvSpPr>
            <p:cNvPr id="326" name="Google Shape;326;p36"/>
            <p:cNvSpPr/>
            <p:nvPr/>
          </p:nvSpPr>
          <p:spPr>
            <a:xfrm>
              <a:off x="7506382" y="781174"/>
              <a:ext cx="689050" cy="684983"/>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6"/>
            <p:cNvSpPr/>
            <p:nvPr/>
          </p:nvSpPr>
          <p:spPr>
            <a:xfrm>
              <a:off x="4613946" y="697900"/>
              <a:ext cx="4028811" cy="3329952"/>
            </a:xfrm>
            <a:custGeom>
              <a:avLst/>
              <a:gdLst/>
              <a:ahLst/>
              <a:cxnLst/>
              <a:rect l="l" t="t" r="r" b="b"/>
              <a:pathLst>
                <a:path w="42729" h="35317" extrusionOk="0">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6"/>
            <p:cNvSpPr/>
            <p:nvPr/>
          </p:nvSpPr>
          <p:spPr>
            <a:xfrm>
              <a:off x="4476284" y="4168083"/>
              <a:ext cx="4228512" cy="91836"/>
            </a:xfrm>
            <a:custGeom>
              <a:avLst/>
              <a:gdLst/>
              <a:ahLst/>
              <a:cxnLst/>
              <a:rect l="l" t="t" r="r" b="b"/>
              <a:pathLst>
                <a:path w="44847" h="974" extrusionOk="0">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6"/>
            <p:cNvSpPr/>
            <p:nvPr/>
          </p:nvSpPr>
          <p:spPr>
            <a:xfrm>
              <a:off x="4476284" y="4168083"/>
              <a:ext cx="1848506" cy="94570"/>
            </a:xfrm>
            <a:custGeom>
              <a:avLst/>
              <a:gdLst/>
              <a:ahLst/>
              <a:cxnLst/>
              <a:rect l="l" t="t" r="r" b="b"/>
              <a:pathLst>
                <a:path w="19605" h="1003" extrusionOk="0">
                  <a:moveTo>
                    <a:pt x="659" y="1"/>
                  </a:moveTo>
                  <a:cubicBezTo>
                    <a:pt x="1" y="1"/>
                    <a:pt x="1" y="1003"/>
                    <a:pt x="659" y="1003"/>
                  </a:cubicBezTo>
                  <a:lnTo>
                    <a:pt x="19605" y="1003"/>
                  </a:lnTo>
                  <a:lnTo>
                    <a:pt x="196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6"/>
            <p:cNvSpPr/>
            <p:nvPr/>
          </p:nvSpPr>
          <p:spPr>
            <a:xfrm>
              <a:off x="6222224" y="4120939"/>
              <a:ext cx="202435" cy="184238"/>
            </a:xfrm>
            <a:custGeom>
              <a:avLst/>
              <a:gdLst/>
              <a:ahLst/>
              <a:cxnLst/>
              <a:rect l="l" t="t" r="r" b="b"/>
              <a:pathLst>
                <a:path w="2147" h="1954" extrusionOk="0">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6"/>
            <p:cNvSpPr/>
            <p:nvPr/>
          </p:nvSpPr>
          <p:spPr>
            <a:xfrm>
              <a:off x="7638907" y="2002377"/>
              <a:ext cx="1430247" cy="2025484"/>
            </a:xfrm>
            <a:custGeom>
              <a:avLst/>
              <a:gdLst/>
              <a:ahLst/>
              <a:cxnLst/>
              <a:rect l="l" t="t" r="r" b="b"/>
              <a:pathLst>
                <a:path w="15169" h="21482" extrusionOk="0">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6"/>
            <p:cNvSpPr/>
            <p:nvPr/>
          </p:nvSpPr>
          <p:spPr>
            <a:xfrm>
              <a:off x="5266893" y="1680100"/>
              <a:ext cx="2860494" cy="1856615"/>
            </a:xfrm>
            <a:custGeom>
              <a:avLst/>
              <a:gdLst/>
              <a:ahLst/>
              <a:cxnLst/>
              <a:rect l="l" t="t" r="r" b="b"/>
              <a:pathLst>
                <a:path w="30338" h="19691" extrusionOk="0">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6"/>
            <p:cNvSpPr/>
            <p:nvPr/>
          </p:nvSpPr>
          <p:spPr>
            <a:xfrm>
              <a:off x="5391071" y="1788060"/>
              <a:ext cx="2614875" cy="1495023"/>
            </a:xfrm>
            <a:custGeom>
              <a:avLst/>
              <a:gdLst/>
              <a:ahLst/>
              <a:cxnLst/>
              <a:rect l="l" t="t" r="r" b="b"/>
              <a:pathLst>
                <a:path w="27733" h="15856" extrusionOk="0">
                  <a:moveTo>
                    <a:pt x="0" y="1"/>
                  </a:moveTo>
                  <a:lnTo>
                    <a:pt x="0" y="15856"/>
                  </a:lnTo>
                  <a:lnTo>
                    <a:pt x="27732" y="15856"/>
                  </a:lnTo>
                  <a:lnTo>
                    <a:pt x="27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6176305" y="3536635"/>
              <a:ext cx="1041688" cy="302380"/>
            </a:xfrm>
            <a:custGeom>
              <a:avLst/>
              <a:gdLst/>
              <a:ahLst/>
              <a:cxnLst/>
              <a:rect l="l" t="t" r="r" b="b"/>
              <a:pathLst>
                <a:path w="11048" h="3207" extrusionOk="0">
                  <a:moveTo>
                    <a:pt x="1" y="1"/>
                  </a:moveTo>
                  <a:lnTo>
                    <a:pt x="1" y="3206"/>
                  </a:lnTo>
                  <a:lnTo>
                    <a:pt x="11048" y="3206"/>
                  </a:lnTo>
                  <a:lnTo>
                    <a:pt x="11048" y="1"/>
                  </a:lnTo>
                  <a:close/>
                </a:path>
              </a:pathLst>
            </a:custGeom>
            <a:solidFill>
              <a:srgbClr val="E3E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5879485" y="3817331"/>
              <a:ext cx="1635322" cy="210544"/>
            </a:xfrm>
            <a:custGeom>
              <a:avLst/>
              <a:gdLst/>
              <a:ahLst/>
              <a:cxnLst/>
              <a:rect l="l" t="t" r="r" b="b"/>
              <a:pathLst>
                <a:path w="17344" h="2233" extrusionOk="0">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5987445" y="3479967"/>
              <a:ext cx="1432981" cy="110788"/>
            </a:xfrm>
            <a:custGeom>
              <a:avLst/>
              <a:gdLst/>
              <a:ahLst/>
              <a:cxnLst/>
              <a:rect l="l" t="t" r="r" b="b"/>
              <a:pathLst>
                <a:path w="15198" h="1175" extrusionOk="0">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5007883" y="3652703"/>
              <a:ext cx="688204" cy="375170"/>
            </a:xfrm>
            <a:custGeom>
              <a:avLst/>
              <a:gdLst/>
              <a:ahLst/>
              <a:cxnLst/>
              <a:rect l="l" t="t" r="r" b="b"/>
              <a:pathLst>
                <a:path w="7299" h="3979" extrusionOk="0">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p:nvPr/>
          </p:nvSpPr>
          <p:spPr>
            <a:xfrm>
              <a:off x="4940466" y="3091217"/>
              <a:ext cx="831144" cy="561576"/>
            </a:xfrm>
            <a:custGeom>
              <a:avLst/>
              <a:gdLst/>
              <a:ahLst/>
              <a:cxnLst/>
              <a:rect l="l" t="t" r="r" b="b"/>
              <a:pathLst>
                <a:path w="8815" h="5956" extrusionOk="0">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p:nvPr/>
          </p:nvSpPr>
          <p:spPr>
            <a:xfrm>
              <a:off x="4398025" y="3999590"/>
              <a:ext cx="4368906" cy="57704"/>
            </a:xfrm>
            <a:custGeom>
              <a:avLst/>
              <a:gdLst/>
              <a:ahLst/>
              <a:cxnLst/>
              <a:rect l="l" t="t" r="r" b="b"/>
              <a:pathLst>
                <a:path w="46336" h="612" extrusionOk="0">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 name="Google Shape;340;p36"/>
            <p:cNvGrpSpPr/>
            <p:nvPr/>
          </p:nvGrpSpPr>
          <p:grpSpPr>
            <a:xfrm>
              <a:off x="5887555" y="1894040"/>
              <a:ext cx="1635387" cy="1330888"/>
              <a:chOff x="2357113" y="709250"/>
              <a:chExt cx="2171252" cy="1766978"/>
            </a:xfrm>
          </p:grpSpPr>
          <p:sp>
            <p:nvSpPr>
              <p:cNvPr id="341" name="Google Shape;341;p36"/>
              <p:cNvSpPr/>
              <p:nvPr/>
            </p:nvSpPr>
            <p:spPr>
              <a:xfrm>
                <a:off x="3734270" y="747515"/>
                <a:ext cx="491253" cy="292716"/>
              </a:xfrm>
              <a:custGeom>
                <a:avLst/>
                <a:gdLst/>
                <a:ahLst/>
                <a:cxnLst/>
                <a:rect l="l" t="t" r="r" b="b"/>
                <a:pathLst>
                  <a:path w="11246" h="6701" extrusionOk="0">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a:off x="3960717" y="796963"/>
                <a:ext cx="124451" cy="106891"/>
              </a:xfrm>
              <a:custGeom>
                <a:avLst/>
                <a:gdLst/>
                <a:ahLst/>
                <a:cxnLst/>
                <a:rect l="l" t="t" r="r" b="b"/>
                <a:pathLst>
                  <a:path w="2849" h="2447" extrusionOk="0">
                    <a:moveTo>
                      <a:pt x="1516" y="19"/>
                    </a:moveTo>
                    <a:cubicBezTo>
                      <a:pt x="2848" y="55"/>
                      <a:pt x="2319" y="2446"/>
                      <a:pt x="1004" y="1935"/>
                    </a:cubicBezTo>
                    <a:cubicBezTo>
                      <a:pt x="0" y="1552"/>
                      <a:pt x="585" y="0"/>
                      <a:pt x="151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a:off x="3015791" y="723578"/>
                <a:ext cx="1337296" cy="1547059"/>
              </a:xfrm>
              <a:custGeom>
                <a:avLst/>
                <a:gdLst/>
                <a:ahLst/>
                <a:cxnLst/>
                <a:rect l="l" t="t" r="r" b="b"/>
                <a:pathLst>
                  <a:path w="30614" h="35416" extrusionOk="0">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a:off x="3142556" y="1637446"/>
                <a:ext cx="52681" cy="77362"/>
              </a:xfrm>
              <a:custGeom>
                <a:avLst/>
                <a:gdLst/>
                <a:ahLst/>
                <a:cxnLst/>
                <a:rect l="l" t="t" r="r" b="b"/>
                <a:pathLst>
                  <a:path w="1206" h="1771" extrusionOk="0">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a:off x="3168896" y="1703624"/>
                <a:ext cx="42285" cy="50279"/>
              </a:xfrm>
              <a:custGeom>
                <a:avLst/>
                <a:gdLst/>
                <a:ahLst/>
                <a:cxnLst/>
                <a:rect l="l" t="t" r="r" b="b"/>
                <a:pathLst>
                  <a:path w="968" h="1151" extrusionOk="0">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6"/>
              <p:cNvSpPr/>
              <p:nvPr/>
            </p:nvSpPr>
            <p:spPr>
              <a:xfrm>
                <a:off x="3103504" y="1804092"/>
                <a:ext cx="27127" cy="50279"/>
              </a:xfrm>
              <a:custGeom>
                <a:avLst/>
                <a:gdLst/>
                <a:ahLst/>
                <a:cxnLst/>
                <a:rect l="l" t="t" r="r" b="b"/>
                <a:pathLst>
                  <a:path w="621" h="1151" extrusionOk="0">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p:nvPr/>
            </p:nvSpPr>
            <p:spPr>
              <a:xfrm>
                <a:off x="3179249" y="887865"/>
                <a:ext cx="1011163" cy="1217693"/>
              </a:xfrm>
              <a:custGeom>
                <a:avLst/>
                <a:gdLst/>
                <a:ahLst/>
                <a:cxnLst/>
                <a:rect l="l" t="t" r="r" b="b"/>
                <a:pathLst>
                  <a:path w="23148" h="27876" extrusionOk="0">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a:off x="3597109" y="954829"/>
                <a:ext cx="116458" cy="110080"/>
              </a:xfrm>
              <a:custGeom>
                <a:avLst/>
                <a:gdLst/>
                <a:ahLst/>
                <a:cxnLst/>
                <a:rect l="l" t="t" r="r" b="b"/>
                <a:pathLst>
                  <a:path w="2666" h="2520" extrusionOk="0">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3444004" y="1271436"/>
                <a:ext cx="116458" cy="110080"/>
              </a:xfrm>
              <a:custGeom>
                <a:avLst/>
                <a:gdLst/>
                <a:ahLst/>
                <a:cxnLst/>
                <a:rect l="l" t="t" r="r" b="b"/>
                <a:pathLst>
                  <a:path w="2666" h="2520" extrusionOk="0">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3500616" y="1122306"/>
                <a:ext cx="126810" cy="106105"/>
              </a:xfrm>
              <a:custGeom>
                <a:avLst/>
                <a:gdLst/>
                <a:ahLst/>
                <a:cxnLst/>
                <a:rect l="l" t="t" r="r" b="b"/>
                <a:pathLst>
                  <a:path w="2903" h="2429" extrusionOk="0">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3293258" y="1576029"/>
                <a:ext cx="126068" cy="106105"/>
              </a:xfrm>
              <a:custGeom>
                <a:avLst/>
                <a:gdLst/>
                <a:ahLst/>
                <a:cxnLst/>
                <a:rect l="l" t="t" r="r" b="b"/>
                <a:pathLst>
                  <a:path w="2886" h="2429" extrusionOk="0">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3350700" y="1440484"/>
                <a:ext cx="110866" cy="104489"/>
              </a:xfrm>
              <a:custGeom>
                <a:avLst/>
                <a:gdLst/>
                <a:ahLst/>
                <a:cxnLst/>
                <a:rect l="l" t="t" r="r" b="b"/>
                <a:pathLst>
                  <a:path w="2538" h="2392" extrusionOk="0">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a:off x="3698364" y="1017032"/>
                <a:ext cx="429879" cy="256023"/>
              </a:xfrm>
              <a:custGeom>
                <a:avLst/>
                <a:gdLst/>
                <a:ahLst/>
                <a:cxnLst/>
                <a:rect l="l" t="t" r="r" b="b"/>
                <a:pathLst>
                  <a:path w="9841" h="5861" extrusionOk="0">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a:off x="3646513" y="1121519"/>
                <a:ext cx="427477" cy="253621"/>
              </a:xfrm>
              <a:custGeom>
                <a:avLst/>
                <a:gdLst/>
                <a:ahLst/>
                <a:cxnLst/>
                <a:rect l="l" t="t" r="r" b="b"/>
                <a:pathLst>
                  <a:path w="9786" h="5806" extrusionOk="0">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3596279" y="1223560"/>
                <a:ext cx="428263" cy="253621"/>
              </a:xfrm>
              <a:custGeom>
                <a:avLst/>
                <a:gdLst/>
                <a:ahLst/>
                <a:cxnLst/>
                <a:rect l="l" t="t" r="r" b="b"/>
                <a:pathLst>
                  <a:path w="9804" h="5806" extrusionOk="0">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3545259" y="1327217"/>
                <a:ext cx="420269" cy="249645"/>
              </a:xfrm>
              <a:custGeom>
                <a:avLst/>
                <a:gdLst/>
                <a:ahLst/>
                <a:cxnLst/>
                <a:rect l="l" t="t" r="r" b="b"/>
                <a:pathLst>
                  <a:path w="9621" h="5715" extrusionOk="0">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3499830" y="1421308"/>
                <a:ext cx="425031" cy="253664"/>
              </a:xfrm>
              <a:custGeom>
                <a:avLst/>
                <a:gdLst/>
                <a:ahLst/>
                <a:cxnLst/>
                <a:rect l="l" t="t" r="r" b="b"/>
                <a:pathLst>
                  <a:path w="9730" h="5807" extrusionOk="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3447979" y="1525795"/>
                <a:ext cx="422672" cy="251218"/>
              </a:xfrm>
              <a:custGeom>
                <a:avLst/>
                <a:gdLst/>
                <a:ahLst/>
                <a:cxnLst/>
                <a:rect l="l" t="t" r="r" b="b"/>
                <a:pathLst>
                  <a:path w="9676" h="5751" extrusionOk="0">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3398531" y="1627050"/>
                <a:ext cx="422672" cy="251262"/>
              </a:xfrm>
              <a:custGeom>
                <a:avLst/>
                <a:gdLst/>
                <a:ahLst/>
                <a:cxnLst/>
                <a:rect l="l" t="t" r="r" b="b"/>
                <a:pathLst>
                  <a:path w="9676" h="5752" extrusionOk="0">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3346725" y="1731537"/>
                <a:ext cx="415464" cy="247243"/>
              </a:xfrm>
              <a:custGeom>
                <a:avLst/>
                <a:gdLst/>
                <a:ahLst/>
                <a:cxnLst/>
                <a:rect l="l" t="t" r="r" b="b"/>
                <a:pathLst>
                  <a:path w="9511" h="5660" extrusionOk="0">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3114643" y="2036917"/>
                <a:ext cx="50279" cy="90161"/>
              </a:xfrm>
              <a:custGeom>
                <a:avLst/>
                <a:gdLst/>
                <a:ahLst/>
                <a:cxnLst/>
                <a:rect l="l" t="t" r="r" b="b"/>
                <a:pathLst>
                  <a:path w="1151" h="2064" extrusionOk="0">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3089919" y="1912554"/>
                <a:ext cx="98155" cy="125238"/>
              </a:xfrm>
              <a:custGeom>
                <a:avLst/>
                <a:gdLst/>
                <a:ahLst/>
                <a:cxnLst/>
                <a:rect l="l" t="t" r="r" b="b"/>
                <a:pathLst>
                  <a:path w="2247" h="2867" extrusionOk="0">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3089133" y="1313676"/>
                <a:ext cx="113269" cy="630819"/>
              </a:xfrm>
              <a:custGeom>
                <a:avLst/>
                <a:gdLst/>
                <a:ahLst/>
                <a:cxnLst/>
                <a:rect l="l" t="t" r="r" b="b"/>
                <a:pathLst>
                  <a:path w="2593" h="14441" extrusionOk="0">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3106693" y="1247498"/>
                <a:ext cx="98111" cy="75789"/>
              </a:xfrm>
              <a:custGeom>
                <a:avLst/>
                <a:gdLst/>
                <a:ahLst/>
                <a:cxnLst/>
                <a:rect l="l" t="t" r="r" b="b"/>
                <a:pathLst>
                  <a:path w="2246" h="1735" extrusionOk="0">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3094724" y="1312890"/>
                <a:ext cx="115671" cy="97325"/>
              </a:xfrm>
              <a:custGeom>
                <a:avLst/>
                <a:gdLst/>
                <a:ahLst/>
                <a:cxnLst/>
                <a:rect l="l" t="t" r="r" b="b"/>
                <a:pathLst>
                  <a:path w="2648" h="2228" extrusionOk="0">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3700155" y="2273410"/>
                <a:ext cx="190456" cy="202818"/>
              </a:xfrm>
              <a:custGeom>
                <a:avLst/>
                <a:gdLst/>
                <a:ahLst/>
                <a:cxnLst/>
                <a:rect l="l" t="t" r="r" b="b"/>
                <a:pathLst>
                  <a:path w="4360" h="4643" extrusionOk="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3749908" y="2207494"/>
                <a:ext cx="231211" cy="160140"/>
              </a:xfrm>
              <a:custGeom>
                <a:avLst/>
                <a:gdLst/>
                <a:ahLst/>
                <a:cxnLst/>
                <a:rect l="l" t="t" r="r" b="b"/>
                <a:pathLst>
                  <a:path w="5293" h="3666" extrusionOk="0">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4239800" y="1559692"/>
                <a:ext cx="142798" cy="144676"/>
              </a:xfrm>
              <a:custGeom>
                <a:avLst/>
                <a:gdLst/>
                <a:ahLst/>
                <a:cxnLst/>
                <a:rect l="l" t="t" r="r" b="b"/>
                <a:pathLst>
                  <a:path w="3269" h="3312" extrusionOk="0">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4317947" y="1518981"/>
                <a:ext cx="79808" cy="84831"/>
              </a:xfrm>
              <a:custGeom>
                <a:avLst/>
                <a:gdLst/>
                <a:ahLst/>
                <a:cxnLst/>
                <a:rect l="l" t="t" r="r" b="b"/>
                <a:pathLst>
                  <a:path w="1827" h="1942" extrusionOk="0">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4378577" y="1317433"/>
                <a:ext cx="149787" cy="214787"/>
              </a:xfrm>
              <a:custGeom>
                <a:avLst/>
                <a:gdLst/>
                <a:ahLst/>
                <a:cxnLst/>
                <a:rect l="l" t="t" r="r" b="b"/>
                <a:pathLst>
                  <a:path w="3429" h="4917" extrusionOk="0">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4374559" y="1516971"/>
                <a:ext cx="23152" cy="16818"/>
              </a:xfrm>
              <a:custGeom>
                <a:avLst/>
                <a:gdLst/>
                <a:ahLst/>
                <a:cxnLst/>
                <a:rect l="l" t="t" r="r" b="b"/>
                <a:pathLst>
                  <a:path w="530" h="385" extrusionOk="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4221454" y="1665359"/>
                <a:ext cx="86972" cy="74173"/>
              </a:xfrm>
              <a:custGeom>
                <a:avLst/>
                <a:gdLst/>
                <a:ahLst/>
                <a:cxnLst/>
                <a:rect l="l" t="t" r="r" b="b"/>
                <a:pathLst>
                  <a:path w="1991" h="1698" extrusionOk="0">
                    <a:moveTo>
                      <a:pt x="457" y="0"/>
                    </a:moveTo>
                    <a:lnTo>
                      <a:pt x="1" y="657"/>
                    </a:lnTo>
                    <a:lnTo>
                      <a:pt x="1534" y="1698"/>
                    </a:lnTo>
                    <a:lnTo>
                      <a:pt x="1991" y="1041"/>
                    </a:lnTo>
                    <a:lnTo>
                      <a:pt x="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4211101" y="1635218"/>
                <a:ext cx="136508" cy="95403"/>
              </a:xfrm>
              <a:custGeom>
                <a:avLst/>
                <a:gdLst/>
                <a:ahLst/>
                <a:cxnLst/>
                <a:rect l="l" t="t" r="r" b="b"/>
                <a:pathLst>
                  <a:path w="3125" h="2184" extrusionOk="0">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833908" y="1676847"/>
                <a:ext cx="481687" cy="617714"/>
              </a:xfrm>
              <a:custGeom>
                <a:avLst/>
                <a:gdLst/>
                <a:ahLst/>
                <a:cxnLst/>
                <a:rect l="l" t="t" r="r" b="b"/>
                <a:pathLst>
                  <a:path w="11027" h="14141" extrusionOk="0">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4091500" y="1676847"/>
                <a:ext cx="224091" cy="233352"/>
              </a:xfrm>
              <a:custGeom>
                <a:avLst/>
                <a:gdLst/>
                <a:ahLst/>
                <a:cxnLst/>
                <a:rect l="l" t="t" r="r" b="b"/>
                <a:pathLst>
                  <a:path w="5130" h="5342" extrusionOk="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4235039" y="1772335"/>
                <a:ext cx="52681" cy="40581"/>
              </a:xfrm>
              <a:custGeom>
                <a:avLst/>
                <a:gdLst/>
                <a:ahLst/>
                <a:cxnLst/>
                <a:rect l="l" t="t" r="r" b="b"/>
                <a:pathLst>
                  <a:path w="1206" h="929" extrusionOk="0">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4193541" y="1833010"/>
                <a:ext cx="52681" cy="40494"/>
              </a:xfrm>
              <a:custGeom>
                <a:avLst/>
                <a:gdLst/>
                <a:ahLst/>
                <a:cxnLst/>
                <a:rect l="l" t="t" r="r" b="b"/>
                <a:pathLst>
                  <a:path w="1206" h="927" extrusionOk="0">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4152087" y="1892854"/>
                <a:ext cx="52681" cy="41236"/>
              </a:xfrm>
              <a:custGeom>
                <a:avLst/>
                <a:gdLst/>
                <a:ahLst/>
                <a:cxnLst/>
                <a:rect l="l" t="t" r="r" b="b"/>
                <a:pathLst>
                  <a:path w="1206" h="944" extrusionOk="0">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4110633" y="1954227"/>
                <a:ext cx="53467" cy="41280"/>
              </a:xfrm>
              <a:custGeom>
                <a:avLst/>
                <a:gdLst/>
                <a:ahLst/>
                <a:cxnLst/>
                <a:rect l="l" t="t" r="r" b="b"/>
                <a:pathLst>
                  <a:path w="1224" h="945" extrusionOk="0">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a:off x="4069179" y="2015556"/>
                <a:ext cx="54254" cy="41367"/>
              </a:xfrm>
              <a:custGeom>
                <a:avLst/>
                <a:gdLst/>
                <a:ahLst/>
                <a:cxnLst/>
                <a:rect l="l" t="t" r="r" b="b"/>
                <a:pathLst>
                  <a:path w="1242" h="947" extrusionOk="0">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6"/>
              <p:cNvSpPr/>
              <p:nvPr/>
            </p:nvSpPr>
            <p:spPr>
              <a:xfrm>
                <a:off x="4027681" y="2076143"/>
                <a:ext cx="54297" cy="41367"/>
              </a:xfrm>
              <a:custGeom>
                <a:avLst/>
                <a:gdLst/>
                <a:ahLst/>
                <a:cxnLst/>
                <a:rect l="l" t="t" r="r" b="b"/>
                <a:pathLst>
                  <a:path w="1243" h="947" extrusionOk="0">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a:off x="3987013" y="2136817"/>
                <a:ext cx="53467" cy="41324"/>
              </a:xfrm>
              <a:custGeom>
                <a:avLst/>
                <a:gdLst/>
                <a:ahLst/>
                <a:cxnLst/>
                <a:rect l="l" t="t" r="r" b="b"/>
                <a:pathLst>
                  <a:path w="1224" h="946" extrusionOk="0">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a:off x="2357113" y="709250"/>
                <a:ext cx="328580" cy="720106"/>
              </a:xfrm>
              <a:custGeom>
                <a:avLst/>
                <a:gdLst/>
                <a:ahLst/>
                <a:cxnLst/>
                <a:rect l="l" t="t" r="r" b="b"/>
                <a:pathLst>
                  <a:path w="7522" h="16485" extrusionOk="0">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2800483" y="709250"/>
                <a:ext cx="328580" cy="720106"/>
              </a:xfrm>
              <a:custGeom>
                <a:avLst/>
                <a:gdLst/>
                <a:ahLst/>
                <a:cxnLst/>
                <a:rect l="l" t="t" r="r" b="b"/>
                <a:pathLst>
                  <a:path w="7522" h="16485" extrusionOk="0">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a:off x="2464745" y="1387061"/>
                <a:ext cx="1220926" cy="885968"/>
              </a:xfrm>
              <a:custGeom>
                <a:avLst/>
                <a:gdLst/>
                <a:ahLst/>
                <a:cxnLst/>
                <a:rect l="l" t="t" r="r" b="b"/>
                <a:pathLst>
                  <a:path w="27950" h="20282" extrusionOk="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6"/>
              <p:cNvSpPr/>
              <p:nvPr/>
            </p:nvSpPr>
            <p:spPr>
              <a:xfrm>
                <a:off x="3587543" y="1464378"/>
                <a:ext cx="306258" cy="319013"/>
              </a:xfrm>
              <a:custGeom>
                <a:avLst/>
                <a:gdLst/>
                <a:ahLst/>
                <a:cxnLst/>
                <a:rect l="l" t="t" r="r" b="b"/>
                <a:pathLst>
                  <a:path w="7011" h="7303" extrusionOk="0">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3651318" y="1519417"/>
                <a:ext cx="200983" cy="185039"/>
              </a:xfrm>
              <a:custGeom>
                <a:avLst/>
                <a:gdLst/>
                <a:ahLst/>
                <a:cxnLst/>
                <a:rect l="l" t="t" r="r" b="b"/>
                <a:pathLst>
                  <a:path w="4601" h="4236" extrusionOk="0">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6"/>
            <p:cNvGrpSpPr/>
            <p:nvPr/>
          </p:nvGrpSpPr>
          <p:grpSpPr>
            <a:xfrm>
              <a:off x="5134407" y="2468361"/>
              <a:ext cx="753147" cy="515697"/>
              <a:chOff x="4549425" y="3498550"/>
              <a:chExt cx="295375" cy="202250"/>
            </a:xfrm>
          </p:grpSpPr>
          <p:sp>
            <p:nvSpPr>
              <p:cNvPr id="389" name="Google Shape;389;p36"/>
              <p:cNvSpPr/>
              <p:nvPr/>
            </p:nvSpPr>
            <p:spPr>
              <a:xfrm>
                <a:off x="4549425" y="3498550"/>
                <a:ext cx="295375" cy="202250"/>
              </a:xfrm>
              <a:custGeom>
                <a:avLst/>
                <a:gdLst/>
                <a:ahLst/>
                <a:cxnLst/>
                <a:rect l="l" t="t" r="r" b="b"/>
                <a:pathLst>
                  <a:path w="11815" h="8090" extrusionOk="0">
                    <a:moveTo>
                      <a:pt x="1" y="1"/>
                    </a:moveTo>
                    <a:lnTo>
                      <a:pt x="1" y="8090"/>
                    </a:lnTo>
                    <a:lnTo>
                      <a:pt x="11815" y="8090"/>
                    </a:lnTo>
                    <a:lnTo>
                      <a:pt x="1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4574450" y="3683025"/>
                <a:ext cx="18125" cy="17775"/>
              </a:xfrm>
              <a:custGeom>
                <a:avLst/>
                <a:gdLst/>
                <a:ahLst/>
                <a:cxnLst/>
                <a:rect l="l" t="t" r="r" b="b"/>
                <a:pathLst>
                  <a:path w="725" h="711" extrusionOk="0">
                    <a:moveTo>
                      <a:pt x="0" y="0"/>
                    </a:moveTo>
                    <a:lnTo>
                      <a:pt x="0" y="711"/>
                    </a:lnTo>
                    <a:lnTo>
                      <a:pt x="725" y="711"/>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4612500" y="3631925"/>
                <a:ext cx="17775" cy="68875"/>
              </a:xfrm>
              <a:custGeom>
                <a:avLst/>
                <a:gdLst/>
                <a:ahLst/>
                <a:cxnLst/>
                <a:rect l="l" t="t" r="r" b="b"/>
                <a:pathLst>
                  <a:path w="711" h="2755" extrusionOk="0">
                    <a:moveTo>
                      <a:pt x="0" y="0"/>
                    </a:moveTo>
                    <a:lnTo>
                      <a:pt x="0" y="2755"/>
                    </a:lnTo>
                    <a:lnTo>
                      <a:pt x="710" y="2755"/>
                    </a:lnTo>
                    <a:lnTo>
                      <a:pt x="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4650175" y="3599675"/>
                <a:ext cx="17775" cy="101125"/>
              </a:xfrm>
              <a:custGeom>
                <a:avLst/>
                <a:gdLst/>
                <a:ahLst/>
                <a:cxnLst/>
                <a:rect l="l" t="t" r="r" b="b"/>
                <a:pathLst>
                  <a:path w="711" h="4045" extrusionOk="0">
                    <a:moveTo>
                      <a:pt x="1" y="0"/>
                    </a:moveTo>
                    <a:lnTo>
                      <a:pt x="1" y="4045"/>
                    </a:lnTo>
                    <a:lnTo>
                      <a:pt x="711" y="4045"/>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4688225" y="3553275"/>
                <a:ext cx="17775" cy="147525"/>
              </a:xfrm>
              <a:custGeom>
                <a:avLst/>
                <a:gdLst/>
                <a:ahLst/>
                <a:cxnLst/>
                <a:rect l="l" t="t" r="r" b="b"/>
                <a:pathLst>
                  <a:path w="711" h="5901" extrusionOk="0">
                    <a:moveTo>
                      <a:pt x="1" y="1"/>
                    </a:moveTo>
                    <a:lnTo>
                      <a:pt x="1" y="5901"/>
                    </a:lnTo>
                    <a:lnTo>
                      <a:pt x="711" y="5901"/>
                    </a:lnTo>
                    <a:lnTo>
                      <a:pt x="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4725925" y="3517050"/>
                <a:ext cx="17775" cy="183750"/>
              </a:xfrm>
              <a:custGeom>
                <a:avLst/>
                <a:gdLst/>
                <a:ahLst/>
                <a:cxnLst/>
                <a:rect l="l" t="t" r="r" b="b"/>
                <a:pathLst>
                  <a:path w="711" h="7350" extrusionOk="0">
                    <a:moveTo>
                      <a:pt x="0" y="0"/>
                    </a:moveTo>
                    <a:lnTo>
                      <a:pt x="0" y="7350"/>
                    </a:lnTo>
                    <a:lnTo>
                      <a:pt x="711" y="7350"/>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4763600" y="3654025"/>
                <a:ext cx="18150" cy="46775"/>
              </a:xfrm>
              <a:custGeom>
                <a:avLst/>
                <a:gdLst/>
                <a:ahLst/>
                <a:cxnLst/>
                <a:rect l="l" t="t" r="r" b="b"/>
                <a:pathLst>
                  <a:path w="726" h="1871" extrusionOk="0">
                    <a:moveTo>
                      <a:pt x="1" y="1"/>
                    </a:moveTo>
                    <a:lnTo>
                      <a:pt x="1" y="1871"/>
                    </a:lnTo>
                    <a:lnTo>
                      <a:pt x="726" y="1871"/>
                    </a:lnTo>
                    <a:lnTo>
                      <a:pt x="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4801650" y="3594225"/>
                <a:ext cx="17800" cy="106575"/>
              </a:xfrm>
              <a:custGeom>
                <a:avLst/>
                <a:gdLst/>
                <a:ahLst/>
                <a:cxnLst/>
                <a:rect l="l" t="t" r="r" b="b"/>
                <a:pathLst>
                  <a:path w="712" h="4263" extrusionOk="0">
                    <a:moveTo>
                      <a:pt x="1" y="1"/>
                    </a:moveTo>
                    <a:lnTo>
                      <a:pt x="1" y="4263"/>
                    </a:lnTo>
                    <a:lnTo>
                      <a:pt x="711" y="4263"/>
                    </a:lnTo>
                    <a:lnTo>
                      <a:pt x="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36"/>
            <p:cNvSpPr/>
            <p:nvPr/>
          </p:nvSpPr>
          <p:spPr>
            <a:xfrm flipH="1">
              <a:off x="5219363" y="937100"/>
              <a:ext cx="552233" cy="515696"/>
            </a:xfrm>
            <a:custGeom>
              <a:avLst/>
              <a:gdLst/>
              <a:ahLst/>
              <a:cxnLst/>
              <a:rect l="l" t="t" r="r" b="b"/>
              <a:pathLst>
                <a:path w="10565" h="9866" extrusionOk="0">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flipH="1">
              <a:off x="5360335" y="1047286"/>
              <a:ext cx="349268" cy="295953"/>
            </a:xfrm>
            <a:custGeom>
              <a:avLst/>
              <a:gdLst/>
              <a:ahLst/>
              <a:cxnLst/>
              <a:rect l="l" t="t" r="r" b="b"/>
              <a:pathLst>
                <a:path w="6682" h="5662" extrusionOk="0">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flipH="1">
              <a:off x="5394676" y="1144718"/>
              <a:ext cx="293914" cy="108826"/>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7084550" y="622868"/>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6"/>
          <p:cNvSpPr txBox="1">
            <a:spLocks noGrp="1"/>
          </p:cNvSpPr>
          <p:nvPr>
            <p:ph type="ctrTitle"/>
          </p:nvPr>
        </p:nvSpPr>
        <p:spPr>
          <a:xfrm>
            <a:off x="230936" y="1397417"/>
            <a:ext cx="4583699" cy="302943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MULTIPLE DISEASE PREDICTION SYSTEM</a:t>
            </a:r>
            <a:endParaRPr dirty="0"/>
          </a:p>
        </p:txBody>
      </p:sp>
      <p:sp>
        <p:nvSpPr>
          <p:cNvPr id="402" name="Google Shape;402;p36"/>
          <p:cNvSpPr txBox="1">
            <a:spLocks noGrp="1"/>
          </p:cNvSpPr>
          <p:nvPr>
            <p:ph type="subTitle" idx="1"/>
          </p:nvPr>
        </p:nvSpPr>
        <p:spPr>
          <a:xfrm>
            <a:off x="714300" y="3267924"/>
            <a:ext cx="2680800" cy="7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
        <p:nvSpPr>
          <p:cNvPr id="403" name="Google Shape;403;p36"/>
          <p:cNvSpPr/>
          <p:nvPr/>
        </p:nvSpPr>
        <p:spPr>
          <a:xfrm>
            <a:off x="4590686" y="3617012"/>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8392213" y="1515496"/>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rot="2700000">
            <a:off x="4462786" y="3211347"/>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5264032" y="1731487"/>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5162638" y="1266829"/>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25"/>
                                        </p:tgtEl>
                                        <p:attrNameLst>
                                          <p:attrName>style.visibility</p:attrName>
                                        </p:attrNameLst>
                                      </p:cBhvr>
                                      <p:to>
                                        <p:strVal val="visible"/>
                                      </p:to>
                                    </p:set>
                                    <p:anim calcmode="lin" valueType="num">
                                      <p:cBhvr additive="base">
                                        <p:cTn id="7" dur="250" fill="hold"/>
                                        <p:tgtEl>
                                          <p:spTgt spid="325"/>
                                        </p:tgtEl>
                                        <p:attrNameLst>
                                          <p:attrName>ppt_x</p:attrName>
                                        </p:attrNameLst>
                                      </p:cBhvr>
                                      <p:tavLst>
                                        <p:tav tm="0">
                                          <p:val>
                                            <p:strVal val="#ppt_x"/>
                                          </p:val>
                                        </p:tav>
                                        <p:tav tm="100000">
                                          <p:val>
                                            <p:strVal val="#ppt_x"/>
                                          </p:val>
                                        </p:tav>
                                      </p:tavLst>
                                    </p:anim>
                                    <p:anim calcmode="lin" valueType="num">
                                      <p:cBhvr additive="base">
                                        <p:cTn id="8" dur="250" fill="hold"/>
                                        <p:tgtEl>
                                          <p:spTgt spid="325"/>
                                        </p:tgtEl>
                                        <p:attrNameLst>
                                          <p:attrName>ppt_y</p:attrName>
                                        </p:attrNameLst>
                                      </p:cBhvr>
                                      <p:tavLst>
                                        <p:tav tm="0">
                                          <p:val>
                                            <p:strVal val="1+#ppt_h/2"/>
                                          </p:val>
                                        </p:tav>
                                        <p:tav tm="100000">
                                          <p:val>
                                            <p:strVal val="#ppt_y"/>
                                          </p:val>
                                        </p:tav>
                                      </p:tavLst>
                                    </p:anim>
                                  </p:childTnLst>
                                </p:cTn>
                              </p:par>
                              <p:par>
                                <p:cTn id="9" presetID="8" presetClass="emph" presetSubtype="0" fill="hold" grpId="0" nodeType="withEffect">
                                  <p:stCondLst>
                                    <p:cond delay="0"/>
                                  </p:stCondLst>
                                  <p:childTnLst>
                                    <p:animRot by="21600000">
                                      <p:cBhvr>
                                        <p:cTn id="10" dur="750" fill="hold"/>
                                        <p:tgtEl>
                                          <p:spTgt spid="407"/>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404"/>
                                        </p:tgtEl>
                                        <p:attrNameLst>
                                          <p:attrName>style.visibility</p:attrName>
                                        </p:attrNameLst>
                                      </p:cBhvr>
                                      <p:to>
                                        <p:strVal val="visible"/>
                                      </p:to>
                                    </p:set>
                                    <p:animEffect transition="in" filter="wipe(down)">
                                      <p:cBhvr>
                                        <p:cTn id="15" dur="580">
                                          <p:stCondLst>
                                            <p:cond delay="0"/>
                                          </p:stCondLst>
                                        </p:cTn>
                                        <p:tgtEl>
                                          <p:spTgt spid="404"/>
                                        </p:tgtEl>
                                      </p:cBhvr>
                                    </p:animEffect>
                                    <p:anim calcmode="lin" valueType="num">
                                      <p:cBhvr>
                                        <p:cTn id="16" dur="1822" tmFilter="0,0; 0.14,0.36; 0.43,0.73; 0.71,0.91; 1.0,1.0">
                                          <p:stCondLst>
                                            <p:cond delay="0"/>
                                          </p:stCondLst>
                                        </p:cTn>
                                        <p:tgtEl>
                                          <p:spTgt spid="404"/>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404"/>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404"/>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404"/>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404"/>
                                        </p:tgtEl>
                                        <p:attrNameLst>
                                          <p:attrName>ppt_y</p:attrName>
                                        </p:attrNameLst>
                                      </p:cBhvr>
                                      <p:tavLst>
                                        <p:tav tm="0" fmla="#ppt_y-sin(pi*$)/81">
                                          <p:val>
                                            <p:fltVal val="0"/>
                                          </p:val>
                                        </p:tav>
                                        <p:tav tm="100000">
                                          <p:val>
                                            <p:fltVal val="1"/>
                                          </p:val>
                                        </p:tav>
                                      </p:tavLst>
                                    </p:anim>
                                    <p:animScale>
                                      <p:cBhvr>
                                        <p:cTn id="21" dur="26">
                                          <p:stCondLst>
                                            <p:cond delay="650"/>
                                          </p:stCondLst>
                                        </p:cTn>
                                        <p:tgtEl>
                                          <p:spTgt spid="404"/>
                                        </p:tgtEl>
                                      </p:cBhvr>
                                      <p:to x="100000" y="60000"/>
                                    </p:animScale>
                                    <p:animScale>
                                      <p:cBhvr>
                                        <p:cTn id="22" dur="166" decel="50000">
                                          <p:stCondLst>
                                            <p:cond delay="676"/>
                                          </p:stCondLst>
                                        </p:cTn>
                                        <p:tgtEl>
                                          <p:spTgt spid="404"/>
                                        </p:tgtEl>
                                      </p:cBhvr>
                                      <p:to x="100000" y="100000"/>
                                    </p:animScale>
                                    <p:animScale>
                                      <p:cBhvr>
                                        <p:cTn id="23" dur="26">
                                          <p:stCondLst>
                                            <p:cond delay="1312"/>
                                          </p:stCondLst>
                                        </p:cTn>
                                        <p:tgtEl>
                                          <p:spTgt spid="404"/>
                                        </p:tgtEl>
                                      </p:cBhvr>
                                      <p:to x="100000" y="80000"/>
                                    </p:animScale>
                                    <p:animScale>
                                      <p:cBhvr>
                                        <p:cTn id="24" dur="166" decel="50000">
                                          <p:stCondLst>
                                            <p:cond delay="1338"/>
                                          </p:stCondLst>
                                        </p:cTn>
                                        <p:tgtEl>
                                          <p:spTgt spid="404"/>
                                        </p:tgtEl>
                                      </p:cBhvr>
                                      <p:to x="100000" y="100000"/>
                                    </p:animScale>
                                    <p:animScale>
                                      <p:cBhvr>
                                        <p:cTn id="25" dur="26">
                                          <p:stCondLst>
                                            <p:cond delay="1642"/>
                                          </p:stCondLst>
                                        </p:cTn>
                                        <p:tgtEl>
                                          <p:spTgt spid="404"/>
                                        </p:tgtEl>
                                      </p:cBhvr>
                                      <p:to x="100000" y="90000"/>
                                    </p:animScale>
                                    <p:animScale>
                                      <p:cBhvr>
                                        <p:cTn id="26" dur="166" decel="50000">
                                          <p:stCondLst>
                                            <p:cond delay="1668"/>
                                          </p:stCondLst>
                                        </p:cTn>
                                        <p:tgtEl>
                                          <p:spTgt spid="404"/>
                                        </p:tgtEl>
                                      </p:cBhvr>
                                      <p:to x="100000" y="100000"/>
                                    </p:animScale>
                                    <p:animScale>
                                      <p:cBhvr>
                                        <p:cTn id="27" dur="26">
                                          <p:stCondLst>
                                            <p:cond delay="1808"/>
                                          </p:stCondLst>
                                        </p:cTn>
                                        <p:tgtEl>
                                          <p:spTgt spid="404"/>
                                        </p:tgtEl>
                                      </p:cBhvr>
                                      <p:to x="100000" y="95000"/>
                                    </p:animScale>
                                    <p:animScale>
                                      <p:cBhvr>
                                        <p:cTn id="28" dur="166" decel="50000">
                                          <p:stCondLst>
                                            <p:cond delay="1834"/>
                                          </p:stCondLst>
                                        </p:cTn>
                                        <p:tgtEl>
                                          <p:spTgt spid="404"/>
                                        </p:tgtEl>
                                      </p:cBhvr>
                                      <p:to x="100000" y="100000"/>
                                    </p:animScale>
                                  </p:childTnLst>
                                </p:cTn>
                              </p:par>
                              <p:par>
                                <p:cTn id="29" presetID="16" presetClass="entr" presetSubtype="21" fill="hold" grpId="0" nodeType="withEffect">
                                  <p:stCondLst>
                                    <p:cond delay="0"/>
                                  </p:stCondLst>
                                  <p:childTnLst>
                                    <p:set>
                                      <p:cBhvr>
                                        <p:cTn id="30" dur="1" fill="hold">
                                          <p:stCondLst>
                                            <p:cond delay="0"/>
                                          </p:stCondLst>
                                        </p:cTn>
                                        <p:tgtEl>
                                          <p:spTgt spid="401"/>
                                        </p:tgtEl>
                                        <p:attrNameLst>
                                          <p:attrName>style.visibility</p:attrName>
                                        </p:attrNameLst>
                                      </p:cBhvr>
                                      <p:to>
                                        <p:strVal val="visible"/>
                                      </p:to>
                                    </p:set>
                                    <p:animEffect transition="in" filter="barn(inVertical)">
                                      <p:cBhvr>
                                        <p:cTn id="31" dur="250"/>
                                        <p:tgtEl>
                                          <p:spTgt spid="4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1" grpId="0"/>
      <p:bldP spid="404" grpId="0" animBg="1"/>
      <p:bldP spid="40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A234094-8380-C769-900F-152AC7B544D0}"/>
              </a:ext>
            </a:extLst>
          </p:cNvPr>
          <p:cNvPicPr>
            <a:picLocks noChangeAspect="1"/>
          </p:cNvPicPr>
          <p:nvPr/>
        </p:nvPicPr>
        <p:blipFill>
          <a:blip r:embed="rId2"/>
          <a:stretch>
            <a:fillRect/>
          </a:stretch>
        </p:blipFill>
        <p:spPr>
          <a:xfrm flipV="1">
            <a:off x="310423" y="783280"/>
            <a:ext cx="8176260" cy="196109"/>
          </a:xfrm>
          <a:prstGeom prst="rect">
            <a:avLst/>
          </a:prstGeom>
        </p:spPr>
      </p:pic>
      <p:sp>
        <p:nvSpPr>
          <p:cNvPr id="10" name="Google Shape;1757;p63">
            <a:extLst>
              <a:ext uri="{FF2B5EF4-FFF2-40B4-BE49-F238E27FC236}">
                <a16:creationId xmlns:a16="http://schemas.microsoft.com/office/drawing/2014/main" id="{ABBB3CDF-7F3C-289B-3281-6E046DBBBF6F}"/>
              </a:ext>
            </a:extLst>
          </p:cNvPr>
          <p:cNvSpPr txBox="1">
            <a:spLocks/>
          </p:cNvSpPr>
          <p:nvPr/>
        </p:nvSpPr>
        <p:spPr>
          <a:xfrm>
            <a:off x="388620" y="399143"/>
            <a:ext cx="9921241" cy="5802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2F4A8A"/>
                </a:solidFill>
                <a:effectLst/>
                <a:uLnTx/>
                <a:uFillTx/>
                <a:latin typeface="Alata"/>
                <a:cs typeface="Arial"/>
                <a:sym typeface="Arial"/>
              </a:rPr>
              <a:t>Power</a:t>
            </a:r>
            <a:r>
              <a:rPr kumimoji="0" lang="en-US" sz="2400" b="0" i="0" u="none" strike="noStrike" kern="0" cap="none" spc="0" normalizeH="0" noProof="0" dirty="0">
                <a:ln>
                  <a:noFill/>
                </a:ln>
                <a:solidFill>
                  <a:srgbClr val="2F4A8A"/>
                </a:solidFill>
                <a:effectLst/>
                <a:uLnTx/>
                <a:uFillTx/>
                <a:latin typeface="Alata"/>
                <a:cs typeface="Arial"/>
                <a:sym typeface="Arial"/>
              </a:rPr>
              <a:t> BI Dashboard </a:t>
            </a:r>
            <a:endParaRPr kumimoji="0" lang="en-US" sz="2400" b="0" i="0" u="none" strike="noStrike" kern="0" cap="none" spc="0" normalizeH="0" baseline="0" noProof="0" dirty="0">
              <a:ln>
                <a:noFill/>
              </a:ln>
              <a:solidFill>
                <a:srgbClr val="2F4A8A"/>
              </a:solidFill>
              <a:effectLst/>
              <a:uLnTx/>
              <a:uFillTx/>
              <a:latin typeface="Alata"/>
              <a:cs typeface="Arial"/>
              <a:sym typeface="Arial"/>
            </a:endParaRPr>
          </a:p>
        </p:txBody>
      </p:sp>
      <p:pic>
        <p:nvPicPr>
          <p:cNvPr id="4" name="Picture 3" descr="A screenshot of a computer&#10;&#10;AI-generated content may be incorrect.">
            <a:extLst>
              <a:ext uri="{FF2B5EF4-FFF2-40B4-BE49-F238E27FC236}">
                <a16:creationId xmlns:a16="http://schemas.microsoft.com/office/drawing/2014/main" id="{714299C3-C85B-A3D5-8D50-EBA24FA3A574}"/>
              </a:ext>
            </a:extLst>
          </p:cNvPr>
          <p:cNvPicPr>
            <a:picLocks noChangeAspect="1"/>
          </p:cNvPicPr>
          <p:nvPr/>
        </p:nvPicPr>
        <p:blipFill>
          <a:blip r:embed="rId3"/>
          <a:srcRect r="10583" b="4645"/>
          <a:stretch/>
        </p:blipFill>
        <p:spPr>
          <a:xfrm>
            <a:off x="388620" y="979389"/>
            <a:ext cx="8019866" cy="4062669"/>
          </a:xfrm>
          <a:prstGeom prst="rect">
            <a:avLst/>
          </a:prstGeom>
        </p:spPr>
      </p:pic>
    </p:spTree>
    <p:extLst>
      <p:ext uri="{BB962C8B-B14F-4D97-AF65-F5344CB8AC3E}">
        <p14:creationId xmlns:p14="http://schemas.microsoft.com/office/powerpoint/2010/main" val="29710839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250" fill="hold"/>
                                        <p:tgtEl>
                                          <p:spTgt spid="10"/>
                                        </p:tgtEl>
                                        <p:attrNameLst>
                                          <p:attrName>ppt_x</p:attrName>
                                        </p:attrNameLst>
                                      </p:cBhvr>
                                      <p:tavLst>
                                        <p:tav tm="0">
                                          <p:val>
                                            <p:strVal val="#ppt_x"/>
                                          </p:val>
                                        </p:tav>
                                        <p:tav tm="100000">
                                          <p:val>
                                            <p:strVal val="#ppt_x"/>
                                          </p:val>
                                        </p:tav>
                                      </p:tavLst>
                                    </p:anim>
                                    <p:anim calcmode="lin" valueType="num">
                                      <p:cBhvr additive="base">
                                        <p:cTn id="8" dur="250" fill="hold"/>
                                        <p:tgtEl>
                                          <p:spTgt spid="10"/>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6D191-BCCB-0719-A36B-8CB4DFF9A07B}"/>
              </a:ext>
            </a:extLst>
          </p:cNvPr>
          <p:cNvSpPr>
            <a:spLocks noGrp="1"/>
          </p:cNvSpPr>
          <p:nvPr>
            <p:ph type="title"/>
          </p:nvPr>
        </p:nvSpPr>
        <p:spPr>
          <a:xfrm>
            <a:off x="644683" y="732973"/>
            <a:ext cx="3927317" cy="645874"/>
          </a:xfrm>
        </p:spPr>
        <p:txBody>
          <a:bodyPr/>
          <a:lstStyle/>
          <a:p>
            <a:r>
              <a:rPr lang="en-IN" dirty="0"/>
              <a:t>PROJECT REQUIREMENTS</a:t>
            </a:r>
          </a:p>
        </p:txBody>
      </p:sp>
      <p:sp>
        <p:nvSpPr>
          <p:cNvPr id="3" name="Subtitle 2">
            <a:extLst>
              <a:ext uri="{FF2B5EF4-FFF2-40B4-BE49-F238E27FC236}">
                <a16:creationId xmlns:a16="http://schemas.microsoft.com/office/drawing/2014/main" id="{5B855D88-3683-29B3-E3EF-F6F4ACF0FF68}"/>
              </a:ext>
            </a:extLst>
          </p:cNvPr>
          <p:cNvSpPr>
            <a:spLocks noGrp="1"/>
          </p:cNvSpPr>
          <p:nvPr>
            <p:ph type="subTitle" idx="1"/>
          </p:nvPr>
        </p:nvSpPr>
        <p:spPr>
          <a:xfrm>
            <a:off x="254770" y="1748972"/>
            <a:ext cx="5035688" cy="2264224"/>
          </a:xfrm>
        </p:spPr>
        <p:txBody>
          <a:bodyPr/>
          <a:lstStyle/>
          <a:p>
            <a:r>
              <a:rPr lang="en-IN" sz="1600" dirty="0"/>
              <a:t>Software USED :  Python interpreter , </a:t>
            </a:r>
            <a:r>
              <a:rPr lang="en-IN" sz="1600" dirty="0" err="1"/>
              <a:t>Jupyter</a:t>
            </a:r>
            <a:r>
              <a:rPr lang="en-IN" sz="1600" dirty="0"/>
              <a:t> notebook, Vs code ,Power BI</a:t>
            </a:r>
          </a:p>
          <a:p>
            <a:endParaRPr lang="en-IN" sz="1600" dirty="0"/>
          </a:p>
          <a:p>
            <a:r>
              <a:rPr lang="en-IN" sz="1600" dirty="0"/>
              <a:t>Front-end USED : </a:t>
            </a:r>
            <a:r>
              <a:rPr lang="en-IN" sz="1600" dirty="0" err="1"/>
              <a:t>Streamlit</a:t>
            </a:r>
            <a:r>
              <a:rPr lang="en-IN" sz="1600" dirty="0"/>
              <a:t> python library,</a:t>
            </a:r>
            <a:r>
              <a:rPr lang="en-IN" sz="1600" b="1" dirty="0"/>
              <a:t> </a:t>
            </a:r>
            <a:r>
              <a:rPr lang="en-IN" sz="1600" dirty="0" err="1"/>
              <a:t>Plotly</a:t>
            </a:r>
            <a:r>
              <a:rPr lang="en-IN" sz="1600" dirty="0"/>
              <a:t>, Seaborn, Matplotlib</a:t>
            </a:r>
          </a:p>
          <a:p>
            <a:endParaRPr lang="en-IN" sz="1600" dirty="0"/>
          </a:p>
          <a:p>
            <a:r>
              <a:rPr lang="en-IN" sz="1600" dirty="0"/>
              <a:t>Back –end USED:   scikit-learn, pandas, </a:t>
            </a:r>
            <a:r>
              <a:rPr lang="en-IN" sz="1600" dirty="0" err="1"/>
              <a:t>Numpy</a:t>
            </a:r>
            <a:r>
              <a:rPr lang="en-IN" sz="1600" dirty="0"/>
              <a:t> , </a:t>
            </a:r>
            <a:r>
              <a:rPr lang="en-IN" sz="1600" dirty="0" err="1"/>
              <a:t>XGbBoost</a:t>
            </a:r>
            <a:endParaRPr lang="en-IN" sz="1600" dirty="0"/>
          </a:p>
          <a:p>
            <a:endParaRPr lang="en-IN" sz="1600" dirty="0"/>
          </a:p>
          <a:p>
            <a:endParaRPr lang="en-IN" sz="1600" dirty="0"/>
          </a:p>
          <a:p>
            <a:endParaRPr lang="en-IN" dirty="0"/>
          </a:p>
          <a:p>
            <a:endParaRPr lang="en-IN" dirty="0"/>
          </a:p>
        </p:txBody>
      </p:sp>
      <p:cxnSp>
        <p:nvCxnSpPr>
          <p:cNvPr id="153" name="Straight Connector 152">
            <a:extLst>
              <a:ext uri="{FF2B5EF4-FFF2-40B4-BE49-F238E27FC236}">
                <a16:creationId xmlns:a16="http://schemas.microsoft.com/office/drawing/2014/main" id="{603614D4-BA60-C1DE-019E-01BA90422FFB}"/>
              </a:ext>
            </a:extLst>
          </p:cNvPr>
          <p:cNvCxnSpPr>
            <a:cxnSpLocks/>
          </p:cNvCxnSpPr>
          <p:nvPr/>
        </p:nvCxnSpPr>
        <p:spPr>
          <a:xfrm>
            <a:off x="254770" y="1384070"/>
            <a:ext cx="4859483" cy="0"/>
          </a:xfrm>
          <a:prstGeom prst="line">
            <a:avLst/>
          </a:prstGeom>
        </p:spPr>
        <p:style>
          <a:lnRef idx="2">
            <a:schemeClr val="dk1"/>
          </a:lnRef>
          <a:fillRef idx="0">
            <a:schemeClr val="dk1"/>
          </a:fillRef>
          <a:effectRef idx="1">
            <a:schemeClr val="dk1"/>
          </a:effectRef>
          <a:fontRef idx="minor">
            <a:schemeClr val="tx1"/>
          </a:fontRef>
        </p:style>
      </p:cxnSp>
      <p:pic>
        <p:nvPicPr>
          <p:cNvPr id="102" name="Picture 101">
            <a:extLst>
              <a:ext uri="{FF2B5EF4-FFF2-40B4-BE49-F238E27FC236}">
                <a16:creationId xmlns:a16="http://schemas.microsoft.com/office/drawing/2014/main" id="{6E2BD4CE-A58E-2580-7768-7EB7720B0A35}"/>
              </a:ext>
            </a:extLst>
          </p:cNvPr>
          <p:cNvPicPr>
            <a:picLocks noChangeAspect="1"/>
          </p:cNvPicPr>
          <p:nvPr/>
        </p:nvPicPr>
        <p:blipFill>
          <a:blip r:embed="rId2"/>
          <a:stretch>
            <a:fillRect/>
          </a:stretch>
        </p:blipFill>
        <p:spPr>
          <a:xfrm>
            <a:off x="5436066" y="1250016"/>
            <a:ext cx="3541970" cy="3392221"/>
          </a:xfrm>
          <a:prstGeom prst="rect">
            <a:avLst/>
          </a:prstGeom>
        </p:spPr>
      </p:pic>
    </p:spTree>
    <p:extLst>
      <p:ext uri="{BB962C8B-B14F-4D97-AF65-F5344CB8AC3E}">
        <p14:creationId xmlns:p14="http://schemas.microsoft.com/office/powerpoint/2010/main" val="135264650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06A47DE-AFD7-4DD4-0FE1-D3B6C3578838}"/>
              </a:ext>
            </a:extLst>
          </p:cNvPr>
          <p:cNvSpPr txBox="1">
            <a:spLocks/>
          </p:cNvSpPr>
          <p:nvPr/>
        </p:nvSpPr>
        <p:spPr>
          <a:xfrm>
            <a:off x="3876294" y="871499"/>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FUTURE SCOPE</a:t>
            </a:r>
          </a:p>
        </p:txBody>
      </p:sp>
      <p:pic>
        <p:nvPicPr>
          <p:cNvPr id="10" name="Picture 9">
            <a:extLst>
              <a:ext uri="{FF2B5EF4-FFF2-40B4-BE49-F238E27FC236}">
                <a16:creationId xmlns:a16="http://schemas.microsoft.com/office/drawing/2014/main" id="{96E6BECB-B538-2AB1-F645-74DC7CE0AF62}"/>
              </a:ext>
            </a:extLst>
          </p:cNvPr>
          <p:cNvPicPr>
            <a:picLocks noChangeAspect="1"/>
          </p:cNvPicPr>
          <p:nvPr/>
        </p:nvPicPr>
        <p:blipFill>
          <a:blip r:embed="rId2"/>
          <a:stretch>
            <a:fillRect/>
          </a:stretch>
        </p:blipFill>
        <p:spPr>
          <a:xfrm>
            <a:off x="3284220" y="1375762"/>
            <a:ext cx="5766973" cy="138322"/>
          </a:xfrm>
          <a:prstGeom prst="rect">
            <a:avLst/>
          </a:prstGeom>
        </p:spPr>
      </p:pic>
      <p:sp>
        <p:nvSpPr>
          <p:cNvPr id="12" name="Title 1">
            <a:extLst>
              <a:ext uri="{FF2B5EF4-FFF2-40B4-BE49-F238E27FC236}">
                <a16:creationId xmlns:a16="http://schemas.microsoft.com/office/drawing/2014/main" id="{26F0AB8D-1B0C-3B8D-4855-DEC3F8F65C57}"/>
              </a:ext>
            </a:extLst>
          </p:cNvPr>
          <p:cNvSpPr txBox="1">
            <a:spLocks/>
          </p:cNvSpPr>
          <p:nvPr/>
        </p:nvSpPr>
        <p:spPr>
          <a:xfrm>
            <a:off x="1437894" y="3152541"/>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IN" sz="2800" dirty="0">
              <a:solidFill>
                <a:schemeClr val="tx1"/>
              </a:solidFill>
              <a:latin typeface="Alata"/>
            </a:endParaRPr>
          </a:p>
        </p:txBody>
      </p:sp>
      <p:sp>
        <p:nvSpPr>
          <p:cNvPr id="13" name="Subtitle 2">
            <a:extLst>
              <a:ext uri="{FF2B5EF4-FFF2-40B4-BE49-F238E27FC236}">
                <a16:creationId xmlns:a16="http://schemas.microsoft.com/office/drawing/2014/main" id="{AF3C2758-6B55-E7DA-3AD9-04A95A08D362}"/>
              </a:ext>
            </a:extLst>
          </p:cNvPr>
          <p:cNvSpPr txBox="1">
            <a:spLocks/>
          </p:cNvSpPr>
          <p:nvPr/>
        </p:nvSpPr>
        <p:spPr>
          <a:xfrm>
            <a:off x="3505200" y="1514084"/>
            <a:ext cx="5426964" cy="333223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Font typeface="Arial" panose="020B0604020202020204" pitchFamily="34" charset="0"/>
              <a:buChar char="•"/>
            </a:pPr>
            <a:r>
              <a:rPr lang="en-US" dirty="0">
                <a:latin typeface="Montserrat" panose="00000500000000000000" pitchFamily="2" charset="0"/>
              </a:rPr>
              <a:t> In the future we can add more diseases in the existing API. </a:t>
            </a:r>
          </a:p>
          <a:p>
            <a:pPr marL="285750" indent="-285750" algn="just">
              <a:lnSpc>
                <a:spcPct val="150000"/>
              </a:lnSpc>
              <a:buFont typeface="Arial" panose="020B0604020202020204" pitchFamily="34" charset="0"/>
              <a:buChar char="•"/>
            </a:pPr>
            <a:r>
              <a:rPr lang="en-US" dirty="0">
                <a:latin typeface="Montserrat" panose="00000500000000000000" pitchFamily="2" charset="0"/>
              </a:rPr>
              <a:t>We can try to improve the accuracy of prediction in order to decrease the mortality rate</a:t>
            </a:r>
          </a:p>
          <a:p>
            <a:pPr marL="285750" indent="-285750" algn="just">
              <a:lnSpc>
                <a:spcPct val="150000"/>
              </a:lnSpc>
              <a:buFont typeface="Arial" panose="020B0604020202020204" pitchFamily="34" charset="0"/>
              <a:buChar char="•"/>
            </a:pPr>
            <a:r>
              <a:rPr lang="en-US" dirty="0">
                <a:latin typeface="Montserrat" panose="00000500000000000000" pitchFamily="2" charset="0"/>
              </a:rPr>
              <a:t>Try to make the system user-friendly and provide a chatbot for normal queries</a:t>
            </a:r>
          </a:p>
        </p:txBody>
      </p:sp>
      <p:pic>
        <p:nvPicPr>
          <p:cNvPr id="14" name="Picture 13">
            <a:extLst>
              <a:ext uri="{FF2B5EF4-FFF2-40B4-BE49-F238E27FC236}">
                <a16:creationId xmlns:a16="http://schemas.microsoft.com/office/drawing/2014/main" id="{4F0A45D3-55CE-18B2-1050-70BE90EE7CE1}"/>
              </a:ext>
            </a:extLst>
          </p:cNvPr>
          <p:cNvPicPr>
            <a:picLocks noChangeAspect="1"/>
          </p:cNvPicPr>
          <p:nvPr/>
        </p:nvPicPr>
        <p:blipFill>
          <a:blip r:embed="rId2"/>
          <a:stretch>
            <a:fillRect/>
          </a:stretch>
        </p:blipFill>
        <p:spPr>
          <a:xfrm>
            <a:off x="3284220" y="1375762"/>
            <a:ext cx="5766973" cy="138322"/>
          </a:xfrm>
          <a:prstGeom prst="rect">
            <a:avLst/>
          </a:prstGeom>
        </p:spPr>
      </p:pic>
      <p:pic>
        <p:nvPicPr>
          <p:cNvPr id="15" name="Picture 14">
            <a:extLst>
              <a:ext uri="{FF2B5EF4-FFF2-40B4-BE49-F238E27FC236}">
                <a16:creationId xmlns:a16="http://schemas.microsoft.com/office/drawing/2014/main" id="{395C729E-4132-5B96-02AD-DA6905134F47}"/>
              </a:ext>
            </a:extLst>
          </p:cNvPr>
          <p:cNvPicPr>
            <a:picLocks noChangeAspect="1"/>
          </p:cNvPicPr>
          <p:nvPr/>
        </p:nvPicPr>
        <p:blipFill>
          <a:blip r:embed="rId3"/>
          <a:stretch>
            <a:fillRect/>
          </a:stretch>
        </p:blipFill>
        <p:spPr>
          <a:xfrm>
            <a:off x="341376" y="1295849"/>
            <a:ext cx="2823815" cy="3615690"/>
          </a:xfrm>
          <a:prstGeom prst="rect">
            <a:avLst/>
          </a:prstGeom>
        </p:spPr>
      </p:pic>
    </p:spTree>
    <p:extLst>
      <p:ext uri="{BB962C8B-B14F-4D97-AF65-F5344CB8AC3E}">
        <p14:creationId xmlns:p14="http://schemas.microsoft.com/office/powerpoint/2010/main" val="31666662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nodePh="1">
                                  <p:stCondLst>
                                    <p:cond delay="0"/>
                                  </p:stCondLst>
                                  <p:endCondLst>
                                    <p:cond evt="begin" delay="0">
                                      <p:tn val="11"/>
                                    </p:cond>
                                  </p:end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ppt_x"/>
                                          </p:val>
                                        </p:tav>
                                        <p:tav tm="100000">
                                          <p:val>
                                            <p:strVal val="#ppt_x"/>
                                          </p:val>
                                        </p:tav>
                                      </p:tavLst>
                                    </p:anim>
                                    <p:anim calcmode="lin" valueType="num">
                                      <p:cBhvr additive="base">
                                        <p:cTn id="1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083D7-5972-A2D0-54B8-52AF4AC929E4}"/>
              </a:ext>
            </a:extLst>
          </p:cNvPr>
          <p:cNvSpPr>
            <a:spLocks noGrp="1"/>
          </p:cNvSpPr>
          <p:nvPr>
            <p:ph type="title"/>
          </p:nvPr>
        </p:nvSpPr>
        <p:spPr>
          <a:xfrm>
            <a:off x="181429" y="1001486"/>
            <a:ext cx="3592285" cy="783771"/>
          </a:xfrm>
        </p:spPr>
        <p:txBody>
          <a:bodyPr/>
          <a:lstStyle/>
          <a:p>
            <a:pPr algn="ctr"/>
            <a:r>
              <a:rPr lang="en-GB" sz="3600" dirty="0"/>
              <a:t>THANK YOU………</a:t>
            </a:r>
            <a:endParaRPr lang="en-IN" sz="3600" dirty="0"/>
          </a:p>
        </p:txBody>
      </p:sp>
      <p:sp>
        <p:nvSpPr>
          <p:cNvPr id="3" name="Subtitle 2">
            <a:extLst>
              <a:ext uri="{FF2B5EF4-FFF2-40B4-BE49-F238E27FC236}">
                <a16:creationId xmlns:a16="http://schemas.microsoft.com/office/drawing/2014/main" id="{3B93BA63-3436-DA3D-E444-A09F2580F0CB}"/>
              </a:ext>
            </a:extLst>
          </p:cNvPr>
          <p:cNvSpPr>
            <a:spLocks noGrp="1"/>
          </p:cNvSpPr>
          <p:nvPr>
            <p:ph type="subTitle" idx="1"/>
          </p:nvPr>
        </p:nvSpPr>
        <p:spPr>
          <a:xfrm>
            <a:off x="275772" y="3512456"/>
            <a:ext cx="3868057" cy="1248229"/>
          </a:xfrm>
        </p:spPr>
        <p:txBody>
          <a:bodyPr/>
          <a:lstStyle/>
          <a:p>
            <a:pPr algn="ctr"/>
            <a:r>
              <a:rPr lang="en-GB"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lata"/>
                <a:ea typeface="Segoe UI Black" panose="020B0A02040204020203" pitchFamily="34" charset="0"/>
              </a:rPr>
              <a:t>- </a:t>
            </a:r>
            <a:r>
              <a:rPr lang="en-GB" sz="3600" b="1" u="sng"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lata"/>
                <a:ea typeface="Segoe UI Black" panose="020B0A02040204020203" pitchFamily="34" charset="0"/>
              </a:rPr>
              <a:t>PRESENTED   BY</a:t>
            </a:r>
            <a:r>
              <a:rPr lang="en-GB"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lata"/>
                <a:ea typeface="Segoe UI Black" panose="020B0A02040204020203" pitchFamily="34" charset="0"/>
              </a:rPr>
              <a:t>-</a:t>
            </a:r>
          </a:p>
          <a:p>
            <a:pPr algn="ctr"/>
            <a:r>
              <a:rPr lang="en-GB"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lata"/>
                <a:ea typeface="Segoe UI Black" panose="020B0A02040204020203" pitchFamily="34" charset="0"/>
              </a:rPr>
              <a:t>  RITU  KUNWAR</a:t>
            </a:r>
            <a:endParaRPr lang="en-IN" sz="3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lata"/>
              <a:ea typeface="Segoe UI Black" panose="020B0A02040204020203" pitchFamily="34" charset="0"/>
            </a:endParaRPr>
          </a:p>
        </p:txBody>
      </p:sp>
    </p:spTree>
    <p:extLst>
      <p:ext uri="{BB962C8B-B14F-4D97-AF65-F5344CB8AC3E}">
        <p14:creationId xmlns:p14="http://schemas.microsoft.com/office/powerpoint/2010/main" val="70446805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40"/>
          <p:cNvSpPr txBox="1">
            <a:spLocks noGrp="1"/>
          </p:cNvSpPr>
          <p:nvPr>
            <p:ph type="title"/>
          </p:nvPr>
        </p:nvSpPr>
        <p:spPr>
          <a:xfrm>
            <a:off x="4414305" y="896567"/>
            <a:ext cx="4240600" cy="68628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INTRODUCTION</a:t>
            </a:r>
            <a:endParaRPr dirty="0"/>
          </a:p>
        </p:txBody>
      </p:sp>
      <p:sp>
        <p:nvSpPr>
          <p:cNvPr id="448" name="Google Shape;448;p40"/>
          <p:cNvSpPr txBox="1">
            <a:spLocks noGrp="1"/>
          </p:cNvSpPr>
          <p:nvPr>
            <p:ph type="subTitle" idx="1"/>
          </p:nvPr>
        </p:nvSpPr>
        <p:spPr>
          <a:xfrm>
            <a:off x="2858942" y="1520940"/>
            <a:ext cx="5961789" cy="3221747"/>
          </a:xfrm>
          <a:prstGeom prst="rect">
            <a:avLst/>
          </a:prstGeom>
        </p:spPr>
        <p:txBody>
          <a:bodyPr spcFirstLastPara="1" wrap="square" lIns="91425" tIns="91425" rIns="91425" bIns="91425" anchor="t" anchorCtr="0">
            <a:noAutofit/>
          </a:bodyPr>
          <a:lstStyle/>
          <a:p>
            <a:pPr marL="171450" lvl="0" indent="-171450" algn="just">
              <a:buFont typeface="Arial" panose="020B0604020202020204" pitchFamily="34" charset="0"/>
              <a:buChar char="•"/>
            </a:pPr>
            <a:r>
              <a:rPr lang="en-US" sz="1500" dirty="0"/>
              <a:t>Machine Learning is the domain that uses past data for predicting. Machine Learning is the understanding of computer system under which the Machine Learning model learn from data and experience. </a:t>
            </a:r>
          </a:p>
          <a:p>
            <a:pPr marL="171450" lvl="0" indent="-171450" algn="just">
              <a:buFont typeface="Arial" panose="020B0604020202020204" pitchFamily="34" charset="0"/>
              <a:buChar char="•"/>
            </a:pPr>
            <a:r>
              <a:rPr lang="en-US" sz="1500" dirty="0"/>
              <a:t>Now day’s heart diseases are growing rapidly by busy and stress full life. All type of age groups is under diseases so need of early detection of disease by using symptoms or reports</a:t>
            </a:r>
          </a:p>
          <a:p>
            <a:pPr marL="171450" lvl="0" indent="-171450" algn="just">
              <a:buFont typeface="Arial" panose="020B0604020202020204" pitchFamily="34" charset="0"/>
              <a:buChar char="•"/>
            </a:pPr>
            <a:r>
              <a:rPr lang="en-US" sz="1500" dirty="0"/>
              <a:t>We are applying complete machine learning concepts to keep the track of patient’s health. ML model allows us to build models to get quickly cleaned and processed data and deliver results faster</a:t>
            </a:r>
            <a:r>
              <a:rPr lang="en-US" sz="1600" dirty="0"/>
              <a:t>.</a:t>
            </a:r>
            <a:endParaRPr sz="1600" dirty="0"/>
          </a:p>
        </p:txBody>
      </p:sp>
      <p:pic>
        <p:nvPicPr>
          <p:cNvPr id="3" name="Picture 2">
            <a:extLst>
              <a:ext uri="{FF2B5EF4-FFF2-40B4-BE49-F238E27FC236}">
                <a16:creationId xmlns:a16="http://schemas.microsoft.com/office/drawing/2014/main" id="{0504B20D-4F3E-6DBF-57D2-8E0DF1D351F3}"/>
              </a:ext>
            </a:extLst>
          </p:cNvPr>
          <p:cNvPicPr>
            <a:picLocks noChangeAspect="1"/>
          </p:cNvPicPr>
          <p:nvPr/>
        </p:nvPicPr>
        <p:blipFill>
          <a:blip r:embed="rId3"/>
          <a:stretch>
            <a:fillRect/>
          </a:stretch>
        </p:blipFill>
        <p:spPr>
          <a:xfrm>
            <a:off x="3492355" y="1459028"/>
            <a:ext cx="5162550" cy="123825"/>
          </a:xfrm>
          <a:prstGeom prst="rect">
            <a:avLst/>
          </a:prstGeom>
        </p:spPr>
      </p:pic>
      <p:pic>
        <p:nvPicPr>
          <p:cNvPr id="67" name="Picture 66">
            <a:extLst>
              <a:ext uri="{FF2B5EF4-FFF2-40B4-BE49-F238E27FC236}">
                <a16:creationId xmlns:a16="http://schemas.microsoft.com/office/drawing/2014/main" id="{9768AB4F-E590-F477-0C3E-EB9AD3BE3500}"/>
              </a:ext>
            </a:extLst>
          </p:cNvPr>
          <p:cNvPicPr>
            <a:picLocks noChangeAspect="1"/>
          </p:cNvPicPr>
          <p:nvPr/>
        </p:nvPicPr>
        <p:blipFill>
          <a:blip r:embed="rId4"/>
          <a:stretch>
            <a:fillRect/>
          </a:stretch>
        </p:blipFill>
        <p:spPr>
          <a:xfrm>
            <a:off x="142613" y="1699600"/>
            <a:ext cx="2805288" cy="280528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47"/>
                                        </p:tgtEl>
                                        <p:attrNameLst>
                                          <p:attrName>style.visibility</p:attrName>
                                        </p:attrNameLst>
                                      </p:cBhvr>
                                      <p:to>
                                        <p:strVal val="visible"/>
                                      </p:to>
                                    </p:set>
                                    <p:anim calcmode="lin" valueType="num">
                                      <p:cBhvr additive="base">
                                        <p:cTn id="7" dur="500" fill="hold"/>
                                        <p:tgtEl>
                                          <p:spTgt spid="447"/>
                                        </p:tgtEl>
                                        <p:attrNameLst>
                                          <p:attrName>ppt_x</p:attrName>
                                        </p:attrNameLst>
                                      </p:cBhvr>
                                      <p:tavLst>
                                        <p:tav tm="0">
                                          <p:val>
                                            <p:strVal val="#ppt_x"/>
                                          </p:val>
                                        </p:tav>
                                        <p:tav tm="100000">
                                          <p:val>
                                            <p:strVal val="#ppt_x"/>
                                          </p:val>
                                        </p:tav>
                                      </p:tavLst>
                                    </p:anim>
                                    <p:anim calcmode="lin" valueType="num">
                                      <p:cBhvr additive="base">
                                        <p:cTn id="8" dur="500" fill="hold"/>
                                        <p:tgtEl>
                                          <p:spTgt spid="44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48">
                                            <p:txEl>
                                              <p:pRg st="0" end="0"/>
                                            </p:txEl>
                                          </p:spTgt>
                                        </p:tgtEl>
                                        <p:attrNameLst>
                                          <p:attrName>style.visibility</p:attrName>
                                        </p:attrNameLst>
                                      </p:cBhvr>
                                      <p:to>
                                        <p:strVal val="visible"/>
                                      </p:to>
                                    </p:set>
                                    <p:anim calcmode="lin" valueType="num">
                                      <p:cBhvr additive="base">
                                        <p:cTn id="11" dur="500" fill="hold"/>
                                        <p:tgtEl>
                                          <p:spTgt spid="448">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48">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48">
                                            <p:txEl>
                                              <p:pRg st="1" end="1"/>
                                            </p:txEl>
                                          </p:spTgt>
                                        </p:tgtEl>
                                        <p:attrNameLst>
                                          <p:attrName>style.visibility</p:attrName>
                                        </p:attrNameLst>
                                      </p:cBhvr>
                                      <p:to>
                                        <p:strVal val="visible"/>
                                      </p:to>
                                    </p:set>
                                    <p:anim calcmode="lin" valueType="num">
                                      <p:cBhvr additive="base">
                                        <p:cTn id="15" dur="500" fill="hold"/>
                                        <p:tgtEl>
                                          <p:spTgt spid="448">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48">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48">
                                            <p:txEl>
                                              <p:pRg st="2" end="2"/>
                                            </p:txEl>
                                          </p:spTgt>
                                        </p:tgtEl>
                                        <p:attrNameLst>
                                          <p:attrName>style.visibility</p:attrName>
                                        </p:attrNameLst>
                                      </p:cBhvr>
                                      <p:to>
                                        <p:strVal val="visible"/>
                                      </p:to>
                                    </p:set>
                                    <p:anim calcmode="lin" valueType="num">
                                      <p:cBhvr additive="base">
                                        <p:cTn id="19" dur="500" fill="hold"/>
                                        <p:tgtEl>
                                          <p:spTgt spid="44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48">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7" grpId="0"/>
      <p:bldP spid="448"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EFEF5-CE63-5384-0E84-25EF83C23798}"/>
              </a:ext>
            </a:extLst>
          </p:cNvPr>
          <p:cNvSpPr>
            <a:spLocks noGrp="1"/>
          </p:cNvSpPr>
          <p:nvPr>
            <p:ph type="title"/>
          </p:nvPr>
        </p:nvSpPr>
        <p:spPr>
          <a:xfrm>
            <a:off x="4572000" y="680550"/>
            <a:ext cx="4239900" cy="848700"/>
          </a:xfrm>
        </p:spPr>
        <p:txBody>
          <a:bodyPr/>
          <a:lstStyle/>
          <a:p>
            <a:r>
              <a:rPr lang="en-IN" dirty="0"/>
              <a:t>PROBLEM SYSTEM</a:t>
            </a:r>
          </a:p>
        </p:txBody>
      </p:sp>
      <p:sp>
        <p:nvSpPr>
          <p:cNvPr id="3" name="Subtitle 2">
            <a:extLst>
              <a:ext uri="{FF2B5EF4-FFF2-40B4-BE49-F238E27FC236}">
                <a16:creationId xmlns:a16="http://schemas.microsoft.com/office/drawing/2014/main" id="{C0DF62D0-DCC8-26E7-7054-656506339085}"/>
              </a:ext>
            </a:extLst>
          </p:cNvPr>
          <p:cNvSpPr>
            <a:spLocks noGrp="1"/>
          </p:cNvSpPr>
          <p:nvPr>
            <p:ph type="subTitle" idx="1"/>
          </p:nvPr>
        </p:nvSpPr>
        <p:spPr>
          <a:xfrm>
            <a:off x="3649350" y="1529250"/>
            <a:ext cx="5162550" cy="2315040"/>
          </a:xfrm>
        </p:spPr>
        <p:txBody>
          <a:bodyPr/>
          <a:lstStyle/>
          <a:p>
            <a:pPr marL="431800" indent="-285750" algn="just">
              <a:buFont typeface="Arial" panose="020B0604020202020204" pitchFamily="34" charset="0"/>
              <a:buChar char="•"/>
            </a:pPr>
            <a:r>
              <a:rPr lang="en-US" dirty="0"/>
              <a:t>Many of the existing machine learning models for health care analysis are concentrating on one disease per analysis. For example first is for liver analysis, one for cancer analysis, one for lung diseases like that. </a:t>
            </a:r>
          </a:p>
          <a:p>
            <a:pPr marL="431800" indent="-285750" algn="just">
              <a:buFont typeface="Arial" panose="020B0604020202020204" pitchFamily="34" charset="0"/>
              <a:buChar char="•"/>
            </a:pPr>
            <a:endParaRPr lang="en-US" dirty="0"/>
          </a:p>
          <a:p>
            <a:pPr marL="431800" indent="-285750" algn="just">
              <a:buFont typeface="Arial" panose="020B0604020202020204" pitchFamily="34" charset="0"/>
              <a:buChar char="•"/>
            </a:pPr>
            <a:r>
              <a:rPr lang="en-US" dirty="0"/>
              <a:t>If a user wants to predict more than one disease, he/she has to go through different sites. There is no common system where one analysis can perform more than one disease prediction. </a:t>
            </a:r>
          </a:p>
        </p:txBody>
      </p:sp>
      <p:pic>
        <p:nvPicPr>
          <p:cNvPr id="5" name="Picture 4">
            <a:extLst>
              <a:ext uri="{FF2B5EF4-FFF2-40B4-BE49-F238E27FC236}">
                <a16:creationId xmlns:a16="http://schemas.microsoft.com/office/drawing/2014/main" id="{100EF710-6DAB-2EA5-8BEE-4F9A4ABCE6B6}"/>
              </a:ext>
            </a:extLst>
          </p:cNvPr>
          <p:cNvPicPr>
            <a:picLocks noChangeAspect="1"/>
          </p:cNvPicPr>
          <p:nvPr/>
        </p:nvPicPr>
        <p:blipFill>
          <a:blip r:embed="rId2"/>
          <a:stretch>
            <a:fillRect/>
          </a:stretch>
        </p:blipFill>
        <p:spPr>
          <a:xfrm>
            <a:off x="3649350" y="1410144"/>
            <a:ext cx="5162550" cy="123825"/>
          </a:xfrm>
          <a:prstGeom prst="rect">
            <a:avLst/>
          </a:prstGeom>
        </p:spPr>
      </p:pic>
      <p:pic>
        <p:nvPicPr>
          <p:cNvPr id="10" name="Picture 9">
            <a:extLst>
              <a:ext uri="{FF2B5EF4-FFF2-40B4-BE49-F238E27FC236}">
                <a16:creationId xmlns:a16="http://schemas.microsoft.com/office/drawing/2014/main" id="{52B81D03-6F15-6BC9-070E-CB82555A8D7E}"/>
              </a:ext>
            </a:extLst>
          </p:cNvPr>
          <p:cNvPicPr>
            <a:picLocks noChangeAspect="1"/>
          </p:cNvPicPr>
          <p:nvPr/>
        </p:nvPicPr>
        <p:blipFill>
          <a:blip r:embed="rId3"/>
          <a:stretch>
            <a:fillRect/>
          </a:stretch>
        </p:blipFill>
        <p:spPr>
          <a:xfrm>
            <a:off x="272396" y="998290"/>
            <a:ext cx="3293065" cy="3680294"/>
          </a:xfrm>
          <a:prstGeom prst="rect">
            <a:avLst/>
          </a:prstGeom>
        </p:spPr>
      </p:pic>
    </p:spTree>
    <p:extLst>
      <p:ext uri="{BB962C8B-B14F-4D97-AF65-F5344CB8AC3E}">
        <p14:creationId xmlns:p14="http://schemas.microsoft.com/office/powerpoint/2010/main" val="32831852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AF77593-CF13-BB72-7DC4-357347099968}"/>
              </a:ext>
            </a:extLst>
          </p:cNvPr>
          <p:cNvSpPr txBox="1">
            <a:spLocks/>
          </p:cNvSpPr>
          <p:nvPr/>
        </p:nvSpPr>
        <p:spPr>
          <a:xfrm>
            <a:off x="3287111" y="1720198"/>
            <a:ext cx="5358413" cy="297004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bg2"/>
                </a:solidFill>
                <a:latin typeface="Montserrat" panose="00000500000000000000" pitchFamily="2" charset="0"/>
              </a:rPr>
              <a:t>Heart Failure (HF) is a prevalent ailment worldwide, cardiovascular disease is still the leading cause of death. Because so many elements contribute to a patient's survival in heart failure, predicting the chances of survival without using a computational technique can be difficult for cardiac doctors, eventually preventing the patient from receiving correct care.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Fortunately, categorization and prediction models exist, which can assist cardiologists in designing proper treatment schemes using relevant medical data.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This study aims to develop prediction models for patient survival in HF conditions. </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CA0B0D01-7784-5EC4-F8F3-BC68309B9CF8}"/>
              </a:ext>
            </a:extLst>
          </p:cNvPr>
          <p:cNvPicPr>
            <a:picLocks noChangeAspect="1"/>
          </p:cNvPicPr>
          <p:nvPr/>
        </p:nvPicPr>
        <p:blipFill>
          <a:blip r:embed="rId2"/>
          <a:stretch>
            <a:fillRect/>
          </a:stretch>
        </p:blipFill>
        <p:spPr>
          <a:xfrm>
            <a:off x="3640074" y="1496938"/>
            <a:ext cx="5162550" cy="123825"/>
          </a:xfrm>
          <a:prstGeom prst="rect">
            <a:avLst/>
          </a:prstGeom>
        </p:spPr>
      </p:pic>
      <p:sp>
        <p:nvSpPr>
          <p:cNvPr id="8" name="Google Shape;1757;p63">
            <a:extLst>
              <a:ext uri="{FF2B5EF4-FFF2-40B4-BE49-F238E27FC236}">
                <a16:creationId xmlns:a16="http://schemas.microsoft.com/office/drawing/2014/main" id="{CFB71280-6F38-316A-E209-809644F29B5E}"/>
              </a:ext>
            </a:extLst>
          </p:cNvPr>
          <p:cNvSpPr txBox="1">
            <a:spLocks/>
          </p:cNvSpPr>
          <p:nvPr/>
        </p:nvSpPr>
        <p:spPr>
          <a:xfrm>
            <a:off x="3436883" y="929503"/>
            <a:ext cx="5707117"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600" dirty="0">
                <a:solidFill>
                  <a:schemeClr val="tx1"/>
                </a:solidFill>
                <a:latin typeface="Alata"/>
              </a:rPr>
              <a:t>HEART Disease PREDICTION </a:t>
            </a:r>
          </a:p>
        </p:txBody>
      </p:sp>
      <p:pic>
        <p:nvPicPr>
          <p:cNvPr id="10" name="Picture 9">
            <a:extLst>
              <a:ext uri="{FF2B5EF4-FFF2-40B4-BE49-F238E27FC236}">
                <a16:creationId xmlns:a16="http://schemas.microsoft.com/office/drawing/2014/main" id="{105268D3-4354-E5CD-25F0-CF4D4CB73555}"/>
              </a:ext>
            </a:extLst>
          </p:cNvPr>
          <p:cNvPicPr>
            <a:picLocks noChangeAspect="1"/>
          </p:cNvPicPr>
          <p:nvPr/>
        </p:nvPicPr>
        <p:blipFill>
          <a:blip r:embed="rId3"/>
          <a:stretch>
            <a:fillRect/>
          </a:stretch>
        </p:blipFill>
        <p:spPr>
          <a:xfrm>
            <a:off x="498476" y="1072726"/>
            <a:ext cx="2567917" cy="3414846"/>
          </a:xfrm>
          <a:prstGeom prst="rect">
            <a:avLst/>
          </a:prstGeom>
        </p:spPr>
      </p:pic>
    </p:spTree>
    <p:extLst>
      <p:ext uri="{BB962C8B-B14F-4D97-AF65-F5344CB8AC3E}">
        <p14:creationId xmlns:p14="http://schemas.microsoft.com/office/powerpoint/2010/main" val="10441491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8C5-9AF5-094F-F915-915836DD3AEE}"/>
              </a:ext>
            </a:extLst>
          </p:cNvPr>
          <p:cNvSpPr txBox="1">
            <a:spLocks/>
          </p:cNvSpPr>
          <p:nvPr/>
        </p:nvSpPr>
        <p:spPr>
          <a:xfrm>
            <a:off x="4106917" y="970934"/>
            <a:ext cx="4530047"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200" dirty="0">
                <a:solidFill>
                  <a:schemeClr val="tx1"/>
                </a:solidFill>
                <a:latin typeface="Alata"/>
              </a:rPr>
              <a:t>DIABETES PREDICTION</a:t>
            </a:r>
          </a:p>
          <a:p>
            <a:endParaRPr lang="en-IN" sz="3200" dirty="0">
              <a:solidFill>
                <a:schemeClr val="tx1"/>
              </a:solidFill>
              <a:latin typeface="Alata"/>
            </a:endParaRPr>
          </a:p>
        </p:txBody>
      </p:sp>
      <p:sp>
        <p:nvSpPr>
          <p:cNvPr id="3" name="Subtitle 2">
            <a:extLst>
              <a:ext uri="{FF2B5EF4-FFF2-40B4-BE49-F238E27FC236}">
                <a16:creationId xmlns:a16="http://schemas.microsoft.com/office/drawing/2014/main" id="{8B06B670-DE89-511A-8E91-579BA6F8CDBF}"/>
              </a:ext>
            </a:extLst>
          </p:cNvPr>
          <p:cNvSpPr txBox="1">
            <a:spLocks/>
          </p:cNvSpPr>
          <p:nvPr/>
        </p:nvSpPr>
        <p:spPr>
          <a:xfrm>
            <a:off x="3352800" y="1656867"/>
            <a:ext cx="5449824" cy="33799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bg2"/>
                </a:solidFill>
                <a:latin typeface="Montserrat" panose="00000500000000000000" pitchFamily="2" charset="0"/>
              </a:rPr>
              <a:t>Diabetes is a chronic disease with the potential to cause a worldwide health care crisis. According to International Diabetes Federation 382 million people are living with diabetes across the whole world. By 2035, this will be doubled as 592 million.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Diabetes mellitus is a disease in which blood sugars level is abnormally high due to inability of the body to produce or respond normally to insulin. It is among the critical disease and lots of people are suffering from this disease.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In this project we have proposed a diabetes prediction model using Machine Learning algorithm for better prediction. We have tried different Machine Learning algorithms to find which gives the better accuracy of classification</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99C833AA-2092-3F82-A740-618D8C46D395}"/>
              </a:ext>
            </a:extLst>
          </p:cNvPr>
          <p:cNvPicPr>
            <a:picLocks noChangeAspect="1"/>
          </p:cNvPicPr>
          <p:nvPr/>
        </p:nvPicPr>
        <p:blipFill>
          <a:blip r:embed="rId2"/>
          <a:stretch>
            <a:fillRect/>
          </a:stretch>
        </p:blipFill>
        <p:spPr>
          <a:xfrm>
            <a:off x="3640074" y="1496938"/>
            <a:ext cx="5162550" cy="123825"/>
          </a:xfrm>
          <a:prstGeom prst="rect">
            <a:avLst/>
          </a:prstGeom>
        </p:spPr>
      </p:pic>
      <p:pic>
        <p:nvPicPr>
          <p:cNvPr id="1028" name="Picture 4" descr="See the source image">
            <a:extLst>
              <a:ext uri="{FF2B5EF4-FFF2-40B4-BE49-F238E27FC236}">
                <a16:creationId xmlns:a16="http://schemas.microsoft.com/office/drawing/2014/main" id="{1A5283A4-4729-2419-049C-2C9EB29FF7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376" y="1025553"/>
            <a:ext cx="2753054" cy="3590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04605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3200-4503-EF47-A200-7BFAF9DA50A4}"/>
              </a:ext>
            </a:extLst>
          </p:cNvPr>
          <p:cNvSpPr txBox="1">
            <a:spLocks/>
          </p:cNvSpPr>
          <p:nvPr/>
        </p:nvSpPr>
        <p:spPr>
          <a:xfrm>
            <a:off x="3453699" y="867323"/>
            <a:ext cx="5690301"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LIVER DISEASE PREDICTION</a:t>
            </a:r>
          </a:p>
        </p:txBody>
      </p:sp>
      <p:sp>
        <p:nvSpPr>
          <p:cNvPr id="3" name="Subtitle 2">
            <a:extLst>
              <a:ext uri="{FF2B5EF4-FFF2-40B4-BE49-F238E27FC236}">
                <a16:creationId xmlns:a16="http://schemas.microsoft.com/office/drawing/2014/main" id="{998ED9BC-4E04-D3ED-2A58-C798CCCA7B0E}"/>
              </a:ext>
            </a:extLst>
          </p:cNvPr>
          <p:cNvSpPr txBox="1">
            <a:spLocks/>
          </p:cNvSpPr>
          <p:nvPr/>
        </p:nvSpPr>
        <p:spPr>
          <a:xfrm>
            <a:off x="3223260" y="1438333"/>
            <a:ext cx="5690301" cy="336988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With a growing trend of sedentary and lack of physical activities, diseases related to liver have become a common encounter nowadays. </a:t>
            </a:r>
          </a:p>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In rural areas the intensity is still manageable, but in urban areas, and especially metropolitan areas the liver disease is a very common sighting nowadays. </a:t>
            </a:r>
          </a:p>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Liver diseases cause millions of deaths every year. Viral hepatitis alone causes 1.34 million deaths every year. </a:t>
            </a:r>
          </a:p>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An early diagnosis of liver problems will increase patient’s survival rate. Liver failures are at high rate of risk among Indians. </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88B619BE-B3C8-F031-2728-330B2164EA67}"/>
              </a:ext>
            </a:extLst>
          </p:cNvPr>
          <p:cNvPicPr>
            <a:picLocks noChangeAspect="1"/>
          </p:cNvPicPr>
          <p:nvPr/>
        </p:nvPicPr>
        <p:blipFill>
          <a:blip r:embed="rId2"/>
          <a:stretch>
            <a:fillRect/>
          </a:stretch>
        </p:blipFill>
        <p:spPr>
          <a:xfrm>
            <a:off x="3314700" y="1291673"/>
            <a:ext cx="5487924" cy="131629"/>
          </a:xfrm>
          <a:prstGeom prst="rect">
            <a:avLst/>
          </a:prstGeom>
        </p:spPr>
      </p:pic>
      <p:pic>
        <p:nvPicPr>
          <p:cNvPr id="7" name="Picture 6">
            <a:extLst>
              <a:ext uri="{FF2B5EF4-FFF2-40B4-BE49-F238E27FC236}">
                <a16:creationId xmlns:a16="http://schemas.microsoft.com/office/drawing/2014/main" id="{8EDAADBB-5EB0-3489-22DC-35113DB06AFE}"/>
              </a:ext>
            </a:extLst>
          </p:cNvPr>
          <p:cNvPicPr>
            <a:picLocks noChangeAspect="1"/>
          </p:cNvPicPr>
          <p:nvPr/>
        </p:nvPicPr>
        <p:blipFill>
          <a:blip r:embed="rId3"/>
          <a:stretch>
            <a:fillRect/>
          </a:stretch>
        </p:blipFill>
        <p:spPr>
          <a:xfrm>
            <a:off x="231018" y="871499"/>
            <a:ext cx="3037962" cy="4145280"/>
          </a:xfrm>
          <a:prstGeom prst="rect">
            <a:avLst/>
          </a:prstGeom>
        </p:spPr>
      </p:pic>
    </p:spTree>
    <p:extLst>
      <p:ext uri="{BB962C8B-B14F-4D97-AF65-F5344CB8AC3E}">
        <p14:creationId xmlns:p14="http://schemas.microsoft.com/office/powerpoint/2010/main" val="6699939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73E72-5394-8C2F-4D19-5963B444A1A5}"/>
              </a:ext>
            </a:extLst>
          </p:cNvPr>
          <p:cNvSpPr txBox="1">
            <a:spLocks/>
          </p:cNvSpPr>
          <p:nvPr/>
        </p:nvSpPr>
        <p:spPr>
          <a:xfrm>
            <a:off x="3640074" y="871499"/>
            <a:ext cx="6563798"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b="1" dirty="0">
                <a:solidFill>
                  <a:schemeClr val="tx1"/>
                </a:solidFill>
                <a:latin typeface="Alata"/>
              </a:rPr>
              <a:t>JAUNDICE DISEASE PREDICTION</a:t>
            </a:r>
          </a:p>
        </p:txBody>
      </p:sp>
      <p:sp>
        <p:nvSpPr>
          <p:cNvPr id="3" name="Subtitle 2">
            <a:extLst>
              <a:ext uri="{FF2B5EF4-FFF2-40B4-BE49-F238E27FC236}">
                <a16:creationId xmlns:a16="http://schemas.microsoft.com/office/drawing/2014/main" id="{1398410C-8F28-D8B9-50B5-D171DACEBDEE}"/>
              </a:ext>
            </a:extLst>
          </p:cNvPr>
          <p:cNvSpPr txBox="1">
            <a:spLocks/>
          </p:cNvSpPr>
          <p:nvPr/>
        </p:nvSpPr>
        <p:spPr>
          <a:xfrm>
            <a:off x="3169920" y="1720199"/>
            <a:ext cx="5715000" cy="292038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Jaundice occurs when rise in level of bilirubin causes the </a:t>
            </a:r>
          </a:p>
          <a:p>
            <a:pPr algn="just"/>
            <a:r>
              <a:rPr lang="en-US" dirty="0">
                <a:solidFill>
                  <a:schemeClr val="accent2">
                    <a:lumMod val="10000"/>
                  </a:schemeClr>
                </a:solidFill>
                <a:latin typeface="Montserrat" panose="00000500000000000000" pitchFamily="2" charset="0"/>
              </a:rPr>
              <a:t>skin, mucus membrane and white part of eyes to appear yellowish.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bilirubin is a reddish yellow substance produced </a:t>
            </a:r>
          </a:p>
          <a:p>
            <a:pPr algn="just"/>
            <a:r>
              <a:rPr lang="en-US" dirty="0">
                <a:solidFill>
                  <a:schemeClr val="accent2">
                    <a:lumMod val="10000"/>
                  </a:schemeClr>
                </a:solidFill>
                <a:latin typeface="Montserrat" panose="00000500000000000000" pitchFamily="2" charset="0"/>
              </a:rPr>
              <a:t>when red blood cells break down.</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it is excreted through liver. The bilirubin level will rise up when abnormally high level of red blood cells breaking down.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Any person with liver disease develops jaundice (i.e.) when liver does metabolize bilirubin the way it’s supposed to do, jaundice is developed.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Depending on the underlying cause of jaundice, treatment will be provided. </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3ECC1CBF-4979-7796-516B-0AD4A96C7416}"/>
              </a:ext>
            </a:extLst>
          </p:cNvPr>
          <p:cNvPicPr>
            <a:picLocks noChangeAspect="1"/>
          </p:cNvPicPr>
          <p:nvPr/>
        </p:nvPicPr>
        <p:blipFill>
          <a:blip r:embed="rId2"/>
          <a:stretch>
            <a:fillRect/>
          </a:stretch>
        </p:blipFill>
        <p:spPr>
          <a:xfrm>
            <a:off x="2688021" y="1474104"/>
            <a:ext cx="6114603" cy="146660"/>
          </a:xfrm>
          <a:prstGeom prst="rect">
            <a:avLst/>
          </a:prstGeom>
        </p:spPr>
      </p:pic>
      <p:pic>
        <p:nvPicPr>
          <p:cNvPr id="11" name="Picture 10">
            <a:extLst>
              <a:ext uri="{FF2B5EF4-FFF2-40B4-BE49-F238E27FC236}">
                <a16:creationId xmlns:a16="http://schemas.microsoft.com/office/drawing/2014/main" id="{550A69E9-9DA3-63F1-5CC0-EA922A5D1C80}"/>
              </a:ext>
            </a:extLst>
          </p:cNvPr>
          <p:cNvPicPr>
            <a:picLocks noChangeAspect="1"/>
          </p:cNvPicPr>
          <p:nvPr/>
        </p:nvPicPr>
        <p:blipFill>
          <a:blip r:embed="rId3"/>
          <a:stretch>
            <a:fillRect/>
          </a:stretch>
        </p:blipFill>
        <p:spPr>
          <a:xfrm>
            <a:off x="558811" y="909816"/>
            <a:ext cx="2393623" cy="4133087"/>
          </a:xfrm>
          <a:prstGeom prst="rect">
            <a:avLst/>
          </a:prstGeom>
        </p:spPr>
      </p:pic>
    </p:spTree>
    <p:extLst>
      <p:ext uri="{BB962C8B-B14F-4D97-AF65-F5344CB8AC3E}">
        <p14:creationId xmlns:p14="http://schemas.microsoft.com/office/powerpoint/2010/main" val="4197650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6B5E2-EE1F-AFE5-9386-5B464251E327}"/>
              </a:ext>
            </a:extLst>
          </p:cNvPr>
          <p:cNvSpPr txBox="1">
            <a:spLocks/>
          </p:cNvSpPr>
          <p:nvPr/>
        </p:nvSpPr>
        <p:spPr>
          <a:xfrm>
            <a:off x="3876294" y="871499"/>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HEPATITIS C DISEASE PREDICTION</a:t>
            </a:r>
          </a:p>
        </p:txBody>
      </p:sp>
      <p:sp>
        <p:nvSpPr>
          <p:cNvPr id="3" name="Subtitle 2">
            <a:extLst>
              <a:ext uri="{FF2B5EF4-FFF2-40B4-BE49-F238E27FC236}">
                <a16:creationId xmlns:a16="http://schemas.microsoft.com/office/drawing/2014/main" id="{52D3A58E-6B7E-7715-1FDE-9150E6636372}"/>
              </a:ext>
            </a:extLst>
          </p:cNvPr>
          <p:cNvSpPr txBox="1">
            <a:spLocks/>
          </p:cNvSpPr>
          <p:nvPr/>
        </p:nvSpPr>
        <p:spPr>
          <a:xfrm>
            <a:off x="3505200" y="1514084"/>
            <a:ext cx="5426964" cy="333223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latin typeface="Montserrat" panose="00000500000000000000" pitchFamily="2" charset="0"/>
              </a:rPr>
              <a:t>The proper prognosis of treatment response is crucial in any medical therapy to reduce the effects of the disease and of the medication as well. </a:t>
            </a:r>
          </a:p>
          <a:p>
            <a:pPr marL="285750" indent="-285750" algn="just">
              <a:buFont typeface="Arial" panose="020B0604020202020204" pitchFamily="34" charset="0"/>
              <a:buChar char="•"/>
            </a:pPr>
            <a:r>
              <a:rPr lang="en-US" dirty="0">
                <a:latin typeface="Montserrat" panose="00000500000000000000" pitchFamily="2" charset="0"/>
              </a:rPr>
              <a:t>The mortality rate due to hepatitis c virus (HCV) is high in India as well as all over the world. The virus of this disease can spread from one infected person to another healthy human being. </a:t>
            </a:r>
          </a:p>
          <a:p>
            <a:pPr marL="285750" indent="-285750" algn="just">
              <a:buFont typeface="Arial" panose="020B0604020202020204" pitchFamily="34" charset="0"/>
              <a:buChar char="•"/>
            </a:pPr>
            <a:r>
              <a:rPr lang="en-US" dirty="0">
                <a:latin typeface="Montserrat" panose="00000500000000000000" pitchFamily="2" charset="0"/>
              </a:rPr>
              <a:t>This disease has already infected almost 17 million people in all over the world and the numbers are getting increased day by day [2-6]. </a:t>
            </a:r>
          </a:p>
          <a:p>
            <a:pPr marL="285750" indent="-285750" algn="just">
              <a:buFont typeface="Arial" panose="020B0604020202020204" pitchFamily="34" charset="0"/>
              <a:buChar char="•"/>
            </a:pPr>
            <a:r>
              <a:rPr lang="en-US" dirty="0">
                <a:latin typeface="Montserrat" panose="00000500000000000000" pitchFamily="2" charset="0"/>
              </a:rPr>
              <a:t>The virus of hepatitis c needs to be treated as early as possible to control and reduce the effects of the disease. </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D426BBF7-1A35-13BD-5DB6-44E615286828}"/>
              </a:ext>
            </a:extLst>
          </p:cNvPr>
          <p:cNvPicPr>
            <a:picLocks noChangeAspect="1"/>
          </p:cNvPicPr>
          <p:nvPr/>
        </p:nvPicPr>
        <p:blipFill>
          <a:blip r:embed="rId2"/>
          <a:stretch>
            <a:fillRect/>
          </a:stretch>
        </p:blipFill>
        <p:spPr>
          <a:xfrm>
            <a:off x="3284220" y="1375762"/>
            <a:ext cx="5766973" cy="138322"/>
          </a:xfrm>
          <a:prstGeom prst="rect">
            <a:avLst/>
          </a:prstGeom>
        </p:spPr>
      </p:pic>
      <p:pic>
        <p:nvPicPr>
          <p:cNvPr id="7" name="Picture 6">
            <a:extLst>
              <a:ext uri="{FF2B5EF4-FFF2-40B4-BE49-F238E27FC236}">
                <a16:creationId xmlns:a16="http://schemas.microsoft.com/office/drawing/2014/main" id="{FA240B01-CA96-9412-CC0F-6D8F3210DE63}"/>
              </a:ext>
            </a:extLst>
          </p:cNvPr>
          <p:cNvPicPr>
            <a:picLocks noChangeAspect="1"/>
          </p:cNvPicPr>
          <p:nvPr/>
        </p:nvPicPr>
        <p:blipFill>
          <a:blip r:embed="rId3"/>
          <a:stretch>
            <a:fillRect/>
          </a:stretch>
        </p:blipFill>
        <p:spPr>
          <a:xfrm>
            <a:off x="341376" y="1295849"/>
            <a:ext cx="2823815" cy="3615690"/>
          </a:xfrm>
          <a:prstGeom prst="rect">
            <a:avLst/>
          </a:prstGeom>
        </p:spPr>
      </p:pic>
    </p:spTree>
    <p:extLst>
      <p:ext uri="{BB962C8B-B14F-4D97-AF65-F5344CB8AC3E}">
        <p14:creationId xmlns:p14="http://schemas.microsoft.com/office/powerpoint/2010/main" val="31156459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A234094-8380-C769-900F-152AC7B544D0}"/>
              </a:ext>
            </a:extLst>
          </p:cNvPr>
          <p:cNvPicPr>
            <a:picLocks noChangeAspect="1"/>
          </p:cNvPicPr>
          <p:nvPr/>
        </p:nvPicPr>
        <p:blipFill>
          <a:blip r:embed="rId2"/>
          <a:stretch>
            <a:fillRect/>
          </a:stretch>
        </p:blipFill>
        <p:spPr>
          <a:xfrm flipV="1">
            <a:off x="388620" y="1080661"/>
            <a:ext cx="8176260" cy="196109"/>
          </a:xfrm>
          <a:prstGeom prst="rect">
            <a:avLst/>
          </a:prstGeom>
        </p:spPr>
      </p:pic>
      <p:sp>
        <p:nvSpPr>
          <p:cNvPr id="10" name="Google Shape;1757;p63">
            <a:extLst>
              <a:ext uri="{FF2B5EF4-FFF2-40B4-BE49-F238E27FC236}">
                <a16:creationId xmlns:a16="http://schemas.microsoft.com/office/drawing/2014/main" id="{ABBB3CDF-7F3C-289B-3281-6E046DBBBF6F}"/>
              </a:ext>
            </a:extLst>
          </p:cNvPr>
          <p:cNvSpPr txBox="1">
            <a:spLocks/>
          </p:cNvSpPr>
          <p:nvPr/>
        </p:nvSpPr>
        <p:spPr>
          <a:xfrm>
            <a:off x="388620" y="707330"/>
            <a:ext cx="9921241"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tx1"/>
                </a:solidFill>
                <a:latin typeface="Alata"/>
              </a:rPr>
              <a:t> A Look to My Disease Prediction System :-</a:t>
            </a:r>
          </a:p>
        </p:txBody>
      </p:sp>
      <p:pic>
        <p:nvPicPr>
          <p:cNvPr id="3" name="Picture 2" descr="A screenshot of a computer&#10;&#10;AI-generated content may be incorrect.">
            <a:extLst>
              <a:ext uri="{FF2B5EF4-FFF2-40B4-BE49-F238E27FC236}">
                <a16:creationId xmlns:a16="http://schemas.microsoft.com/office/drawing/2014/main" id="{6744871E-2937-D69C-C4D5-7AE86BE4363F}"/>
              </a:ext>
            </a:extLst>
          </p:cNvPr>
          <p:cNvPicPr>
            <a:picLocks noChangeAspect="1"/>
          </p:cNvPicPr>
          <p:nvPr/>
        </p:nvPicPr>
        <p:blipFill>
          <a:blip r:embed="rId3"/>
          <a:stretch>
            <a:fillRect/>
          </a:stretch>
        </p:blipFill>
        <p:spPr>
          <a:xfrm>
            <a:off x="116114" y="1276769"/>
            <a:ext cx="9027886" cy="3866731"/>
          </a:xfrm>
          <a:prstGeom prst="rect">
            <a:avLst/>
          </a:prstGeom>
        </p:spPr>
      </p:pic>
    </p:spTree>
    <p:extLst>
      <p:ext uri="{BB962C8B-B14F-4D97-AF65-F5344CB8AC3E}">
        <p14:creationId xmlns:p14="http://schemas.microsoft.com/office/powerpoint/2010/main" val="382021235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par>
                                <p:cTn id="8" presetID="16" presetClass="entr" presetSubtype="21"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614</TotalTime>
  <Words>831</Words>
  <Application>Microsoft Office PowerPoint</Application>
  <PresentationFormat>On-screen Show (16:9)</PresentationFormat>
  <Paragraphs>53</Paragraphs>
  <Slides>13</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Alata</vt:lpstr>
      <vt:lpstr>Arial</vt:lpstr>
      <vt:lpstr>Montserrat</vt:lpstr>
      <vt:lpstr>Healthcare Center Website by Slidesgo</vt:lpstr>
      <vt:lpstr>MULTIPLE DISEASE PREDICTION SYSTEM</vt:lpstr>
      <vt:lpstr>INTRODUCTION</vt:lpstr>
      <vt:lpstr>PROBLEM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REQUIREMENTS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MULTIPLE DISEASE PREDICTION WEBSITE</dc:title>
  <dc:creator>soham manjrekar</dc:creator>
  <cp:lastModifiedBy>reetu kunvar</cp:lastModifiedBy>
  <cp:revision>27</cp:revision>
  <dcterms:modified xsi:type="dcterms:W3CDTF">2025-05-27T07:13:27Z</dcterms:modified>
</cp:coreProperties>
</file>